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29"/>
  </p:notesMasterIdLst>
  <p:sldIdLst>
    <p:sldId id="256" r:id="rId2"/>
    <p:sldId id="257" r:id="rId3"/>
    <p:sldId id="258" r:id="rId4"/>
    <p:sldId id="286" r:id="rId5"/>
    <p:sldId id="259" r:id="rId6"/>
    <p:sldId id="260" r:id="rId7"/>
    <p:sldId id="263" r:id="rId8"/>
    <p:sldId id="262" r:id="rId9"/>
    <p:sldId id="264" r:id="rId10"/>
    <p:sldId id="266" r:id="rId11"/>
    <p:sldId id="265" r:id="rId12"/>
    <p:sldId id="267" r:id="rId13"/>
    <p:sldId id="268" r:id="rId14"/>
    <p:sldId id="276" r:id="rId15"/>
    <p:sldId id="275" r:id="rId16"/>
    <p:sldId id="277" r:id="rId17"/>
    <p:sldId id="272" r:id="rId18"/>
    <p:sldId id="273" r:id="rId19"/>
    <p:sldId id="274" r:id="rId20"/>
    <p:sldId id="278" r:id="rId21"/>
    <p:sldId id="279" r:id="rId22"/>
    <p:sldId id="280" r:id="rId23"/>
    <p:sldId id="281" r:id="rId24"/>
    <p:sldId id="283" r:id="rId25"/>
    <p:sldId id="282" r:id="rId26"/>
    <p:sldId id="285"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p:restoredTop sz="92207"/>
  </p:normalViewPr>
  <p:slideViewPr>
    <p:cSldViewPr snapToGrid="0" snapToObjects="1">
      <p:cViewPr varScale="1">
        <p:scale>
          <a:sx n="103" d="100"/>
          <a:sy n="103" d="100"/>
        </p:scale>
        <p:origin x="9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64645-0EA0-6B4F-A7FE-FCBE72E26471}" type="datetimeFigureOut">
              <a:rPr lang="en-US" smtClean="0"/>
              <a:t>4/13/18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DF5AD-5202-CC45-82A2-4661D29ACF70}" type="slidenum">
              <a:rPr lang="en-US" smtClean="0"/>
              <a:t>‹#›</a:t>
            </a:fld>
            <a:endParaRPr lang="en-US"/>
          </a:p>
        </p:txBody>
      </p:sp>
    </p:spTree>
    <p:extLst>
      <p:ext uri="{BB962C8B-B14F-4D97-AF65-F5344CB8AC3E}">
        <p14:creationId xmlns:p14="http://schemas.microsoft.com/office/powerpoint/2010/main" val="219450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ice.com/salary-calculato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ice.com/salary-calculato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ice.com/career-path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ice.com/skill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Salary Predictor - </a:t>
            </a:r>
            <a:r>
              <a:rPr lang="en-US" dirty="0">
                <a:hlinkClick r:id="rId3"/>
              </a:rPr>
              <a:t>https://www.dice.com/salary-calculator</a:t>
            </a:r>
            <a:endParaRPr lang="en-US" dirty="0"/>
          </a:p>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3</a:t>
            </a:fld>
            <a:endParaRPr lang="en-US"/>
          </a:p>
        </p:txBody>
      </p:sp>
    </p:spTree>
    <p:extLst>
      <p:ext uri="{BB962C8B-B14F-4D97-AF65-F5344CB8AC3E}">
        <p14:creationId xmlns:p14="http://schemas.microsoft.com/office/powerpoint/2010/main" val="307725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DEAP – https://</a:t>
            </a:r>
            <a:r>
              <a:rPr lang="en-US" dirty="0" err="1"/>
              <a:t>github.com</a:t>
            </a:r>
            <a:r>
              <a:rPr lang="en-US" dirty="0"/>
              <a:t>/DEAP/</a:t>
            </a:r>
            <a:r>
              <a:rPr lang="en-US" dirty="0" err="1"/>
              <a:t>deap</a:t>
            </a:r>
            <a:endParaRPr lang="en-US" dirty="0"/>
          </a:p>
          <a:p>
            <a:r>
              <a:rPr lang="en-US" dirty="0" err="1"/>
              <a:t>Scikit</a:t>
            </a:r>
            <a:r>
              <a:rPr lang="en-US" dirty="0"/>
              <a:t>-optimize - https://</a:t>
            </a:r>
            <a:r>
              <a:rPr lang="en-US" dirty="0" err="1"/>
              <a:t>scikit-optimize.github.io</a:t>
            </a:r>
            <a:r>
              <a:rPr lang="en-US" dirty="0"/>
              <a:t>/</a:t>
            </a:r>
          </a:p>
        </p:txBody>
      </p:sp>
      <p:sp>
        <p:nvSpPr>
          <p:cNvPr id="4" name="Slide Number Placeholder 3"/>
          <p:cNvSpPr>
            <a:spLocks noGrp="1"/>
          </p:cNvSpPr>
          <p:nvPr>
            <p:ph type="sldNum" sz="quarter" idx="10"/>
          </p:nvPr>
        </p:nvSpPr>
        <p:spPr/>
        <p:txBody>
          <a:bodyPr/>
          <a:lstStyle/>
          <a:p>
            <a:fld id="{69EDF5AD-5202-CC45-82A2-4661D29ACF70}" type="slidenum">
              <a:rPr lang="en-US" smtClean="0"/>
              <a:t>24</a:t>
            </a:fld>
            <a:endParaRPr lang="en-US"/>
          </a:p>
        </p:txBody>
      </p:sp>
    </p:spTree>
    <p:extLst>
      <p:ext uri="{BB962C8B-B14F-4D97-AF65-F5344CB8AC3E}">
        <p14:creationId xmlns:p14="http://schemas.microsoft.com/office/powerpoint/2010/main" val="398620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25</a:t>
            </a:fld>
            <a:endParaRPr lang="en-US"/>
          </a:p>
        </p:txBody>
      </p:sp>
    </p:spTree>
    <p:extLst>
      <p:ext uri="{BB962C8B-B14F-4D97-AF65-F5344CB8AC3E}">
        <p14:creationId xmlns:p14="http://schemas.microsoft.com/office/powerpoint/2010/main" val="319486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26</a:t>
            </a:fld>
            <a:endParaRPr lang="en-US"/>
          </a:p>
        </p:txBody>
      </p:sp>
    </p:spTree>
    <p:extLst>
      <p:ext uri="{BB962C8B-B14F-4D97-AF65-F5344CB8AC3E}">
        <p14:creationId xmlns:p14="http://schemas.microsoft.com/office/powerpoint/2010/main" val="377671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27</a:t>
            </a:fld>
            <a:endParaRPr lang="en-US"/>
          </a:p>
        </p:txBody>
      </p:sp>
    </p:spTree>
    <p:extLst>
      <p:ext uri="{BB962C8B-B14F-4D97-AF65-F5344CB8AC3E}">
        <p14:creationId xmlns:p14="http://schemas.microsoft.com/office/powerpoint/2010/main" val="217266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Salary Predictor - </a:t>
            </a:r>
            <a:r>
              <a:rPr lang="en-US" dirty="0">
                <a:hlinkClick r:id="rId3"/>
              </a:rPr>
              <a:t>https://www.dice.com/salary-calculator</a:t>
            </a:r>
            <a:endParaRPr lang="en-US" dirty="0"/>
          </a:p>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4</a:t>
            </a:fld>
            <a:endParaRPr lang="en-US"/>
          </a:p>
        </p:txBody>
      </p:sp>
    </p:spTree>
    <p:extLst>
      <p:ext uri="{BB962C8B-B14F-4D97-AF65-F5344CB8AC3E}">
        <p14:creationId xmlns:p14="http://schemas.microsoft.com/office/powerpoint/2010/main" val="147669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Career Paths - </a:t>
            </a:r>
            <a:r>
              <a:rPr lang="en-US" dirty="0">
                <a:hlinkClick r:id="rId3"/>
              </a:rPr>
              <a:t>https://www.dice.com/career-paths</a:t>
            </a:r>
            <a:endParaRPr lang="en-US" dirty="0"/>
          </a:p>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5</a:t>
            </a:fld>
            <a:endParaRPr lang="en-US"/>
          </a:p>
        </p:txBody>
      </p:sp>
    </p:spTree>
    <p:extLst>
      <p:ext uri="{BB962C8B-B14F-4D97-AF65-F5344CB8AC3E}">
        <p14:creationId xmlns:p14="http://schemas.microsoft.com/office/powerpoint/2010/main" val="301977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Skills pages - </a:t>
            </a:r>
            <a:r>
              <a:rPr lang="en-US" dirty="0">
                <a:hlinkClick r:id="rId3"/>
              </a:rPr>
              <a:t>https://www.dice.com/skills</a:t>
            </a:r>
            <a:endParaRPr lang="en-US" dirty="0"/>
          </a:p>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6</a:t>
            </a:fld>
            <a:endParaRPr lang="en-US"/>
          </a:p>
        </p:txBody>
      </p:sp>
    </p:spTree>
    <p:extLst>
      <p:ext uri="{BB962C8B-B14F-4D97-AF65-F5344CB8AC3E}">
        <p14:creationId xmlns:p14="http://schemas.microsoft.com/office/powerpoint/2010/main" val="278873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7</a:t>
            </a:fld>
            <a:endParaRPr lang="en-US"/>
          </a:p>
        </p:txBody>
      </p:sp>
    </p:spTree>
    <p:extLst>
      <p:ext uri="{BB962C8B-B14F-4D97-AF65-F5344CB8AC3E}">
        <p14:creationId xmlns:p14="http://schemas.microsoft.com/office/powerpoint/2010/main" val="168830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talk will cover conceptual search and query optimization techniques. Query classification and LTR (Learning To Rank) are other common approaches to improving precision which won’t be covered in this talk.</a:t>
            </a:r>
          </a:p>
        </p:txBody>
      </p:sp>
      <p:sp>
        <p:nvSpPr>
          <p:cNvPr id="4" name="Slide Number Placeholder 3"/>
          <p:cNvSpPr>
            <a:spLocks noGrp="1"/>
          </p:cNvSpPr>
          <p:nvPr>
            <p:ph type="sldNum" sz="quarter" idx="10"/>
          </p:nvPr>
        </p:nvSpPr>
        <p:spPr/>
        <p:txBody>
          <a:bodyPr/>
          <a:lstStyle/>
          <a:p>
            <a:fld id="{69EDF5AD-5202-CC45-82A2-4661D29ACF70}" type="slidenum">
              <a:rPr lang="en-US" smtClean="0"/>
              <a:t>8</a:t>
            </a:fld>
            <a:endParaRPr lang="en-US"/>
          </a:p>
        </p:txBody>
      </p:sp>
    </p:spTree>
    <p:extLst>
      <p:ext uri="{BB962C8B-B14F-4D97-AF65-F5344CB8AC3E}">
        <p14:creationId xmlns:p14="http://schemas.microsoft.com/office/powerpoint/2010/main" val="352237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words to concepts</a:t>
            </a:r>
          </a:p>
          <a:p>
            <a:r>
              <a:rPr lang="en-US" dirty="0"/>
              <a:t>Words can map to multiple concepts, e.g. the java technologies above, a number of terms map to that.</a:t>
            </a:r>
          </a:p>
        </p:txBody>
      </p:sp>
      <p:sp>
        <p:nvSpPr>
          <p:cNvPr id="4" name="Slide Number Placeholder 3"/>
          <p:cNvSpPr>
            <a:spLocks noGrp="1"/>
          </p:cNvSpPr>
          <p:nvPr>
            <p:ph type="sldNum" sz="quarter" idx="10"/>
          </p:nvPr>
        </p:nvSpPr>
        <p:spPr/>
        <p:txBody>
          <a:bodyPr/>
          <a:lstStyle/>
          <a:p>
            <a:fld id="{69EDF5AD-5202-CC45-82A2-4661D29ACF70}" type="slidenum">
              <a:rPr lang="en-US" smtClean="0"/>
              <a:t>10</a:t>
            </a:fld>
            <a:endParaRPr lang="en-US"/>
          </a:p>
        </p:txBody>
      </p:sp>
    </p:spTree>
    <p:extLst>
      <p:ext uri="{BB962C8B-B14F-4D97-AF65-F5344CB8AC3E}">
        <p14:creationId xmlns:p14="http://schemas.microsoft.com/office/powerpoint/2010/main" val="149246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Labels in bold are manually assigned for interpretability</a:t>
            </a:r>
          </a:p>
        </p:txBody>
      </p:sp>
      <p:sp>
        <p:nvSpPr>
          <p:cNvPr id="4" name="Slide Number Placeholder 3"/>
          <p:cNvSpPr>
            <a:spLocks noGrp="1"/>
          </p:cNvSpPr>
          <p:nvPr>
            <p:ph type="sldNum" sz="quarter" idx="10"/>
          </p:nvPr>
        </p:nvSpPr>
        <p:spPr/>
        <p:txBody>
          <a:bodyPr/>
          <a:lstStyle/>
          <a:p>
            <a:fld id="{69EDF5AD-5202-CC45-82A2-4661D29ACF70}" type="slidenum">
              <a:rPr lang="en-US" smtClean="0"/>
              <a:t>15</a:t>
            </a:fld>
            <a:endParaRPr lang="en-US"/>
          </a:p>
        </p:txBody>
      </p:sp>
    </p:spTree>
    <p:extLst>
      <p:ext uri="{BB962C8B-B14F-4D97-AF65-F5344CB8AC3E}">
        <p14:creationId xmlns:p14="http://schemas.microsoft.com/office/powerpoint/2010/main" val="164117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EDF5AD-5202-CC45-82A2-4661D29ACF70}" type="slidenum">
              <a:rPr lang="en-US" smtClean="0"/>
              <a:t>20</a:t>
            </a:fld>
            <a:endParaRPr lang="en-US"/>
          </a:p>
        </p:txBody>
      </p:sp>
    </p:spTree>
    <p:extLst>
      <p:ext uri="{BB962C8B-B14F-4D97-AF65-F5344CB8AC3E}">
        <p14:creationId xmlns:p14="http://schemas.microsoft.com/office/powerpoint/2010/main" val="249685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64C8-AF36-3A4F-B6DA-0B364C207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20C984-5AEF-A64D-8967-EDBC64F26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3C4E7-EB6C-114D-B2B7-3CBEC94324EC}"/>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5" name="Footer Placeholder 4">
            <a:extLst>
              <a:ext uri="{FF2B5EF4-FFF2-40B4-BE49-F238E27FC236}">
                <a16:creationId xmlns:a16="http://schemas.microsoft.com/office/drawing/2014/main" id="{162A8705-6602-704F-A7CF-29B5BF286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100DA0-4BDA-524C-AB47-A5BDA504B792}"/>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64516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8244-F882-ED4C-9F21-B62FF13C3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DA9F67-0208-4146-8978-1D8F1594EF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48B60-B9B0-E848-880D-E9F30ECCC15F}"/>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5" name="Footer Placeholder 4">
            <a:extLst>
              <a:ext uri="{FF2B5EF4-FFF2-40B4-BE49-F238E27FC236}">
                <a16:creationId xmlns:a16="http://schemas.microsoft.com/office/drawing/2014/main" id="{6063F4DD-4C9B-2E4A-BE77-777E03C56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9947E-3A50-EE45-BE56-949BC579E246}"/>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3592980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98530-9DAE-314B-925D-AA73000076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29B2F6-F05C-1442-9E4A-F0D15E69908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8CA27-91C7-A841-99DC-336F954E0239}"/>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5" name="Footer Placeholder 4">
            <a:extLst>
              <a:ext uri="{FF2B5EF4-FFF2-40B4-BE49-F238E27FC236}">
                <a16:creationId xmlns:a16="http://schemas.microsoft.com/office/drawing/2014/main" id="{C78BC910-C139-714B-92CA-C090903AF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7710C-DF3F-9945-AF01-D4B32F80189E}"/>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255208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C6EA-E599-F74B-B56B-F5C450DFB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D412B-FE94-1245-B9F9-B9C424ADAD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42525-CE46-9245-B572-6A177471E431}"/>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5" name="Footer Placeholder 4">
            <a:extLst>
              <a:ext uri="{FF2B5EF4-FFF2-40B4-BE49-F238E27FC236}">
                <a16:creationId xmlns:a16="http://schemas.microsoft.com/office/drawing/2014/main" id="{17696ACA-11AA-5540-B186-E0C271249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D9B6-F07B-CE47-B42C-01E74BD7E3EC}"/>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172686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3273-01FB-5F47-A85B-E33E598EB4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CB008D-5874-3A47-8B8D-D5790998C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907BB0-2785-9C45-9F57-8C133CD1E6C7}"/>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5" name="Footer Placeholder 4">
            <a:extLst>
              <a:ext uri="{FF2B5EF4-FFF2-40B4-BE49-F238E27FC236}">
                <a16:creationId xmlns:a16="http://schemas.microsoft.com/office/drawing/2014/main" id="{EBB22716-C83B-1C4C-AE1D-51816EFE2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B5E13-D896-424E-A436-8CA0D7F88339}"/>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345463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4E0E-CC4C-184D-B930-6B79B05CC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AA67A4-2366-EF42-9159-E7C144D046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334EF-9FB5-CC46-8705-FD3F631138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D0A317-0CD0-304F-AD75-A083C3843E4E}"/>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6" name="Footer Placeholder 5">
            <a:extLst>
              <a:ext uri="{FF2B5EF4-FFF2-40B4-BE49-F238E27FC236}">
                <a16:creationId xmlns:a16="http://schemas.microsoft.com/office/drawing/2014/main" id="{B12EA074-9F36-2B47-8AB1-F1232C6D3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A2B93-016B-C347-851F-2166D74C8A8B}"/>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323169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BE9E-CF9B-074F-BAB6-E6AE7CBC0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39427D-D3B1-BF44-A7B9-C4EA86986A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3E80A-A799-B848-B080-1B57C5059A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B529F-F655-C243-9004-B6C388F797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8EDA27-8EE8-0E45-9D9D-E63C32EA84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656252-824B-F64F-AF98-F68EB766F74B}"/>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8" name="Footer Placeholder 7">
            <a:extLst>
              <a:ext uri="{FF2B5EF4-FFF2-40B4-BE49-F238E27FC236}">
                <a16:creationId xmlns:a16="http://schemas.microsoft.com/office/drawing/2014/main" id="{F9EB5B9C-9221-074B-8D39-D73D87F282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F72EDA-D60D-BA4E-B972-DE2D101D9FCE}"/>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275189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4122-F078-DD40-8F01-5A314493E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0D954-AC95-5545-90DD-94FD7A40A1A6}"/>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4" name="Footer Placeholder 3">
            <a:extLst>
              <a:ext uri="{FF2B5EF4-FFF2-40B4-BE49-F238E27FC236}">
                <a16:creationId xmlns:a16="http://schemas.microsoft.com/office/drawing/2014/main" id="{72227DC8-8C99-EE42-8B23-70377C33D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27D55C-F6E7-134C-BF64-8FBC920A6D77}"/>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1972250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DDF74-ACF4-E146-8B01-04D5CA25AFFC}"/>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3" name="Footer Placeholder 2">
            <a:extLst>
              <a:ext uri="{FF2B5EF4-FFF2-40B4-BE49-F238E27FC236}">
                <a16:creationId xmlns:a16="http://schemas.microsoft.com/office/drawing/2014/main" id="{B1E18704-8D1C-BA4C-A73E-D66E6F5BD9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50AE5-AF3B-B047-A4E6-977EB7620897}"/>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395203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121F-BE57-7141-BF04-B4FCEE2EB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56FB44-D509-7A4A-98EB-46649D93C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BBD40-56DE-EB40-8413-DEA950ED4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74526C-9B72-DA46-9062-1385C24140CB}"/>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6" name="Footer Placeholder 5">
            <a:extLst>
              <a:ext uri="{FF2B5EF4-FFF2-40B4-BE49-F238E27FC236}">
                <a16:creationId xmlns:a16="http://schemas.microsoft.com/office/drawing/2014/main" id="{749F196C-DA4A-F54C-80FD-37893A05D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3D095-A722-654E-9AC9-EC8449B2B2B5}"/>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1982032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5F01-4968-BB45-8D36-467B3DCF5C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DC70E2-0420-C445-8F74-90E0065BB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14E3BA-DFFF-AC44-9966-A617D998D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B3C312-3BCB-5B4C-B44E-EDB6FC776869}"/>
              </a:ext>
            </a:extLst>
          </p:cNvPr>
          <p:cNvSpPr>
            <a:spLocks noGrp="1"/>
          </p:cNvSpPr>
          <p:nvPr>
            <p:ph type="dt" sz="half" idx="10"/>
          </p:nvPr>
        </p:nvSpPr>
        <p:spPr>
          <a:xfrm>
            <a:off x="838200" y="6356350"/>
            <a:ext cx="2743200" cy="365125"/>
          </a:xfrm>
          <a:prstGeom prst="rect">
            <a:avLst/>
          </a:prstGeom>
        </p:spPr>
        <p:txBody>
          <a:bodyPr/>
          <a:lstStyle/>
          <a:p>
            <a:fld id="{C364708F-21DB-7E46-AEB7-F63991903412}" type="datetimeFigureOut">
              <a:rPr lang="en-US" smtClean="0"/>
              <a:t>4/13/18</a:t>
            </a:fld>
            <a:endParaRPr lang="en-US"/>
          </a:p>
        </p:txBody>
      </p:sp>
      <p:sp>
        <p:nvSpPr>
          <p:cNvPr id="6" name="Footer Placeholder 5">
            <a:extLst>
              <a:ext uri="{FF2B5EF4-FFF2-40B4-BE49-F238E27FC236}">
                <a16:creationId xmlns:a16="http://schemas.microsoft.com/office/drawing/2014/main" id="{7CB65E63-6E2C-E64D-86C5-CE17E0B035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6E092F-C905-7C46-A4E0-F1F1294815F5}"/>
              </a:ext>
            </a:extLst>
          </p:cNvPr>
          <p:cNvSpPr>
            <a:spLocks noGrp="1"/>
          </p:cNvSpPr>
          <p:nvPr>
            <p:ph type="sldNum" sz="quarter" idx="12"/>
          </p:nvPr>
        </p:nvSpPr>
        <p:spPr>
          <a:xfrm>
            <a:off x="8610600" y="6356350"/>
            <a:ext cx="2743200" cy="365125"/>
          </a:xfrm>
          <a:prstGeom prst="rect">
            <a:avLst/>
          </a:prstGeom>
        </p:spPr>
        <p:txBody>
          <a:bodyPr/>
          <a:lstStyle/>
          <a:p>
            <a:fld id="{95533C2D-2014-8D4E-8EA9-8B7475FF7BA1}" type="slidenum">
              <a:rPr lang="en-US" smtClean="0"/>
              <a:t>‹#›</a:t>
            </a:fld>
            <a:endParaRPr lang="en-US"/>
          </a:p>
        </p:txBody>
      </p:sp>
    </p:spTree>
    <p:extLst>
      <p:ext uri="{BB962C8B-B14F-4D97-AF65-F5344CB8AC3E}">
        <p14:creationId xmlns:p14="http://schemas.microsoft.com/office/powerpoint/2010/main" val="363078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87BF77-C16A-C141-B357-9626B9BCA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3CBCB0-0655-6D45-B82B-A917D9E53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877D01-AE2F-AC4A-B10B-B4DB478F5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4708F-21DB-7E46-AEB7-F63991903412}" type="datetimeFigureOut">
              <a:rPr lang="en-US" smtClean="0"/>
              <a:t>4/13/18</a:t>
            </a:fld>
            <a:endParaRPr lang="en-US" dirty="0"/>
          </a:p>
        </p:txBody>
      </p:sp>
      <p:sp>
        <p:nvSpPr>
          <p:cNvPr id="5" name="Footer Placeholder 4">
            <a:extLst>
              <a:ext uri="{FF2B5EF4-FFF2-40B4-BE49-F238E27FC236}">
                <a16:creationId xmlns:a16="http://schemas.microsoft.com/office/drawing/2014/main" id="{D0688319-0A30-8449-ACC4-B72559422F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66FA594-CE24-1846-A2F4-78AE28D32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533C2D-2014-8D4E-8EA9-8B7475FF7BA1}" type="slidenum">
              <a:rPr lang="en-US" smtClean="0"/>
              <a:t>‹#›</a:t>
            </a:fld>
            <a:endParaRPr lang="en-US"/>
          </a:p>
        </p:txBody>
      </p:sp>
      <p:pic>
        <p:nvPicPr>
          <p:cNvPr id="8" name="Picture 7">
            <a:extLst>
              <a:ext uri="{FF2B5EF4-FFF2-40B4-BE49-F238E27FC236}">
                <a16:creationId xmlns:a16="http://schemas.microsoft.com/office/drawing/2014/main" id="{71D20EA1-B0C3-9043-8695-35D0ED1FD6B2}"/>
              </a:ext>
            </a:extLst>
          </p:cNvPr>
          <p:cNvPicPr>
            <a:picLocks noChangeAspect="1"/>
          </p:cNvPicPr>
          <p:nvPr userDrawn="1"/>
        </p:nvPicPr>
        <p:blipFill>
          <a:blip r:embed="rId13"/>
          <a:stretch>
            <a:fillRect/>
          </a:stretch>
        </p:blipFill>
        <p:spPr>
          <a:xfrm>
            <a:off x="9641542" y="185738"/>
            <a:ext cx="2415988" cy="1314297"/>
          </a:xfrm>
          <a:prstGeom prst="rect">
            <a:avLst/>
          </a:prstGeom>
        </p:spPr>
      </p:pic>
      <p:sp>
        <p:nvSpPr>
          <p:cNvPr id="9" name="Rectangle 8">
            <a:extLst>
              <a:ext uri="{FF2B5EF4-FFF2-40B4-BE49-F238E27FC236}">
                <a16:creationId xmlns:a16="http://schemas.microsoft.com/office/drawing/2014/main" id="{2C84C4B3-8B14-1040-801F-AF12601498B6}"/>
              </a:ext>
            </a:extLst>
          </p:cNvPr>
          <p:cNvSpPr/>
          <p:nvPr userDrawn="1"/>
        </p:nvSpPr>
        <p:spPr>
          <a:xfrm>
            <a:off x="0" y="6198393"/>
            <a:ext cx="12192000" cy="659607"/>
          </a:xfrm>
          <a:prstGeom prst="rect">
            <a:avLst/>
          </a:prstGeom>
          <a:gradFill flip="none" rotWithShape="1">
            <a:gsLst>
              <a:gs pos="100000">
                <a:schemeClr val="bg1"/>
              </a:gs>
              <a:gs pos="0">
                <a:schemeClr val="bg2">
                  <a:lumMod val="75000"/>
                </a:schemeClr>
              </a:gs>
              <a:gs pos="49000">
                <a:schemeClr val="bg2">
                  <a:lumMod val="90000"/>
                </a:schemeClr>
              </a:gs>
              <a:gs pos="100000">
                <a:schemeClr val="bg1"/>
              </a:gs>
              <a:gs pos="100000">
                <a:schemeClr val="bg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49548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imon.hughes@dice.com" TargetMode="External"/><Relationship Id="rId2" Type="http://schemas.openxmlformats.org/officeDocument/2006/relationships/hyperlink" Target="https://twitter.com/hughes_meister" TargetMode="External"/><Relationship Id="rId1" Type="http://schemas.openxmlformats.org/officeDocument/2006/relationships/slideLayout" Target="../slideLayouts/slideLayout2.xml"/><Relationship Id="rId6" Type="http://schemas.openxmlformats.org/officeDocument/2006/relationships/hyperlink" Target="https://www.dice.com/skills" TargetMode="External"/><Relationship Id="rId5" Type="http://schemas.openxmlformats.org/officeDocument/2006/relationships/hyperlink" Target="https://www.dice.com/career-paths" TargetMode="External"/><Relationship Id="rId4" Type="http://schemas.openxmlformats.org/officeDocument/2006/relationships/hyperlink" Target="https://www.dice.com/salary-calculato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EAP/dea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cikit-optimize.github.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C155-C99B-724B-B27A-FE511A2742D6}"/>
              </a:ext>
            </a:extLst>
          </p:cNvPr>
          <p:cNvSpPr>
            <a:spLocks noGrp="1"/>
          </p:cNvSpPr>
          <p:nvPr>
            <p:ph type="ctrTitle"/>
          </p:nvPr>
        </p:nvSpPr>
        <p:spPr/>
        <p:txBody>
          <a:bodyPr>
            <a:normAutofit/>
          </a:bodyPr>
          <a:lstStyle/>
          <a:p>
            <a:r>
              <a:rPr lang="en-US" dirty="0"/>
              <a:t>Enhancing Enterprise Search with Machine Learning</a:t>
            </a:r>
          </a:p>
        </p:txBody>
      </p:sp>
      <p:sp>
        <p:nvSpPr>
          <p:cNvPr id="3" name="Subtitle 2">
            <a:extLst>
              <a:ext uri="{FF2B5EF4-FFF2-40B4-BE49-F238E27FC236}">
                <a16:creationId xmlns:a16="http://schemas.microsoft.com/office/drawing/2014/main" id="{8550873C-749A-5048-A165-F9F9E98BAEE3}"/>
              </a:ext>
            </a:extLst>
          </p:cNvPr>
          <p:cNvSpPr>
            <a:spLocks noGrp="1"/>
          </p:cNvSpPr>
          <p:nvPr>
            <p:ph type="subTitle" idx="1"/>
          </p:nvPr>
        </p:nvSpPr>
        <p:spPr/>
        <p:txBody>
          <a:bodyPr/>
          <a:lstStyle/>
          <a:p>
            <a:r>
              <a:rPr lang="en-US" dirty="0"/>
              <a:t>By Simon Hughes, </a:t>
            </a:r>
            <a:r>
              <a:rPr lang="en-US" dirty="0" err="1"/>
              <a:t>Dice.com</a:t>
            </a:r>
            <a:endParaRPr lang="en-US" dirty="0"/>
          </a:p>
        </p:txBody>
      </p:sp>
    </p:spTree>
    <p:extLst>
      <p:ext uri="{BB962C8B-B14F-4D97-AF65-F5344CB8AC3E}">
        <p14:creationId xmlns:p14="http://schemas.microsoft.com/office/powerpoint/2010/main" val="3206300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Conceptual Search</a:t>
            </a:r>
          </a:p>
        </p:txBody>
      </p:sp>
      <p:sp>
        <p:nvSpPr>
          <p:cNvPr id="4" name="TextBox 3">
            <a:extLst>
              <a:ext uri="{FF2B5EF4-FFF2-40B4-BE49-F238E27FC236}">
                <a16:creationId xmlns:a16="http://schemas.microsoft.com/office/drawing/2014/main" id="{44CD81D6-8BA7-3C45-989F-E03A6FE2E90F}"/>
              </a:ext>
            </a:extLst>
          </p:cNvPr>
          <p:cNvSpPr txBox="1"/>
          <p:nvPr/>
        </p:nvSpPr>
        <p:spPr>
          <a:xfrm>
            <a:off x="613776" y="1941534"/>
            <a:ext cx="3407080" cy="3046988"/>
          </a:xfrm>
          <a:prstGeom prst="rect">
            <a:avLst/>
          </a:prstGeom>
          <a:noFill/>
          <a:ln>
            <a:solidFill>
              <a:srgbClr val="7030A0"/>
            </a:solidFill>
          </a:ln>
        </p:spPr>
        <p:txBody>
          <a:bodyPr wrap="square" rtlCol="0">
            <a:spAutoFit/>
          </a:bodyPr>
          <a:lstStyle/>
          <a:p>
            <a:r>
              <a:rPr lang="en-US" sz="1200" b="1" dirty="0">
                <a:effectLst/>
              </a:rPr>
              <a:t>Senior </a:t>
            </a:r>
            <a:r>
              <a:rPr lang="en-US" sz="1200" b="1" dirty="0">
                <a:solidFill>
                  <a:srgbClr val="FF0000"/>
                </a:solidFill>
                <a:effectLst/>
              </a:rPr>
              <a:t>Hadoop</a:t>
            </a:r>
            <a:r>
              <a:rPr lang="en-US" sz="1200" b="1" dirty="0">
                <a:solidFill>
                  <a:srgbClr val="002060"/>
                </a:solidFill>
                <a:effectLst/>
              </a:rPr>
              <a:t>*</a:t>
            </a:r>
            <a:r>
              <a:rPr lang="en-US" sz="1200" b="1" dirty="0">
                <a:effectLst/>
              </a:rPr>
              <a:t> Developer</a:t>
            </a:r>
          </a:p>
          <a:p>
            <a:r>
              <a:rPr lang="en-US" sz="1200" dirty="0">
                <a:effectLst/>
              </a:rPr>
              <a:t>At least eight years of </a:t>
            </a:r>
            <a:r>
              <a:rPr lang="en-US" sz="1200" dirty="0">
                <a:solidFill>
                  <a:srgbClr val="00B050"/>
                </a:solidFill>
                <a:effectLst/>
              </a:rPr>
              <a:t>database</a:t>
            </a:r>
            <a:r>
              <a:rPr lang="en-US" sz="1200" dirty="0">
                <a:effectLst/>
              </a:rPr>
              <a:t>/application development experience in an complex enterprise environment. Experience writing </a:t>
            </a:r>
            <a:r>
              <a:rPr lang="en-US" sz="1200" dirty="0">
                <a:solidFill>
                  <a:srgbClr val="00B050"/>
                </a:solidFill>
                <a:effectLst/>
              </a:rPr>
              <a:t>in SQL, stored procedures, query performance </a:t>
            </a:r>
            <a:r>
              <a:rPr lang="en-US" sz="1200" dirty="0">
                <a:effectLst/>
              </a:rPr>
              <a:t>tuning preferably on </a:t>
            </a:r>
            <a:r>
              <a:rPr lang="en-US" sz="1200" dirty="0">
                <a:solidFill>
                  <a:srgbClr val="00B050"/>
                </a:solidFill>
                <a:effectLst/>
              </a:rPr>
              <a:t>SQL Server</a:t>
            </a:r>
            <a:r>
              <a:rPr lang="en-US" sz="1200" dirty="0">
                <a:effectLst/>
              </a:rPr>
              <a:t>. Strong familiarity with working in a </a:t>
            </a:r>
            <a:r>
              <a:rPr lang="en-US" sz="1200" dirty="0">
                <a:solidFill>
                  <a:schemeClr val="accent2"/>
                </a:solidFill>
                <a:effectLst/>
              </a:rPr>
              <a:t>Linux and Windows environment </a:t>
            </a:r>
            <a:r>
              <a:rPr lang="en-US" sz="1200" dirty="0">
                <a:effectLst/>
              </a:rPr>
              <a:t>which includes </a:t>
            </a:r>
            <a:r>
              <a:rPr lang="en-US" sz="1200" dirty="0">
                <a:solidFill>
                  <a:schemeClr val="accent2"/>
                </a:solidFill>
                <a:effectLst/>
              </a:rPr>
              <a:t>shell </a:t>
            </a:r>
            <a:r>
              <a:rPr lang="en-US" sz="1200" dirty="0">
                <a:effectLst/>
              </a:rPr>
              <a:t>and</a:t>
            </a:r>
            <a:r>
              <a:rPr lang="en-US" sz="1200" dirty="0">
                <a:solidFill>
                  <a:schemeClr val="accent2"/>
                </a:solidFill>
                <a:effectLst/>
              </a:rPr>
              <a:t> power shell scripting</a:t>
            </a:r>
            <a:r>
              <a:rPr lang="en-US" sz="1200" dirty="0">
                <a:effectLst/>
              </a:rPr>
              <a:t>. At least two years of hands on experience designing and implementing </a:t>
            </a:r>
            <a:r>
              <a:rPr lang="en-US" sz="1200" dirty="0">
                <a:solidFill>
                  <a:srgbClr val="FF0000"/>
                </a:solidFill>
                <a:effectLst/>
              </a:rPr>
              <a:t>data pipelines </a:t>
            </a:r>
            <a:r>
              <a:rPr lang="en-US" sz="1200" dirty="0">
                <a:effectLst/>
              </a:rPr>
              <a:t>in production using tools from the </a:t>
            </a:r>
            <a:r>
              <a:rPr lang="en-US" sz="1200" dirty="0">
                <a:solidFill>
                  <a:srgbClr val="FF0000"/>
                </a:solidFill>
                <a:effectLst/>
              </a:rPr>
              <a:t>Hadoop</a:t>
            </a:r>
            <a:r>
              <a:rPr lang="en-US" sz="1200" dirty="0">
                <a:solidFill>
                  <a:srgbClr val="002060"/>
                </a:solidFill>
                <a:effectLst/>
              </a:rPr>
              <a:t>*</a:t>
            </a:r>
            <a:r>
              <a:rPr lang="en-US" sz="1200" dirty="0">
                <a:solidFill>
                  <a:srgbClr val="FF0000"/>
                </a:solidFill>
                <a:effectLst/>
              </a:rPr>
              <a:t> ecosystem</a:t>
            </a:r>
            <a:r>
              <a:rPr lang="en-US" sz="1200" dirty="0">
                <a:effectLst/>
              </a:rPr>
              <a:t> such as </a:t>
            </a:r>
            <a:r>
              <a:rPr lang="en-US" sz="1200" dirty="0">
                <a:solidFill>
                  <a:srgbClr val="FF0000"/>
                </a:solidFill>
                <a:effectLst/>
              </a:rPr>
              <a:t>MapReduce, Hive, </a:t>
            </a:r>
            <a:r>
              <a:rPr lang="en-US" sz="1200" dirty="0" err="1">
                <a:solidFill>
                  <a:srgbClr val="FF0000"/>
                </a:solidFill>
                <a:effectLst/>
              </a:rPr>
              <a:t>HBase</a:t>
            </a:r>
            <a:r>
              <a:rPr lang="en-US" sz="1200" dirty="0">
                <a:solidFill>
                  <a:srgbClr val="FF0000"/>
                </a:solidFill>
                <a:effectLst/>
              </a:rPr>
              <a:t>, Spark</a:t>
            </a:r>
            <a:r>
              <a:rPr lang="en-US" sz="1200" dirty="0">
                <a:solidFill>
                  <a:srgbClr val="002060"/>
                </a:solidFill>
                <a:effectLst/>
              </a:rPr>
              <a:t>*</a:t>
            </a:r>
            <a:r>
              <a:rPr lang="en-US" sz="1200" dirty="0">
                <a:solidFill>
                  <a:srgbClr val="FF0000"/>
                </a:solidFill>
                <a:effectLst/>
              </a:rPr>
              <a:t>, </a:t>
            </a:r>
            <a:r>
              <a:rPr lang="en-US" sz="1200" dirty="0" err="1">
                <a:solidFill>
                  <a:srgbClr val="FF0000"/>
                </a:solidFill>
                <a:effectLst/>
              </a:rPr>
              <a:t>Sqoop</a:t>
            </a:r>
            <a:r>
              <a:rPr lang="en-US" sz="1200" dirty="0">
                <a:solidFill>
                  <a:srgbClr val="FF0000"/>
                </a:solidFill>
                <a:effectLst/>
              </a:rPr>
              <a:t>, </a:t>
            </a:r>
            <a:r>
              <a:rPr lang="en-US" sz="1200" dirty="0" err="1">
                <a:solidFill>
                  <a:srgbClr val="FF0000"/>
                </a:solidFill>
                <a:effectLst/>
              </a:rPr>
              <a:t>Oozie</a:t>
            </a:r>
            <a:r>
              <a:rPr lang="en-US" sz="1200" dirty="0">
                <a:solidFill>
                  <a:srgbClr val="FF0000"/>
                </a:solidFill>
                <a:effectLst/>
              </a:rPr>
              <a:t>, and Pig</a:t>
            </a:r>
            <a:r>
              <a:rPr lang="en-US" sz="1200" dirty="0">
                <a:effectLst/>
              </a:rPr>
              <a:t>. Broad knowledge of software development including </a:t>
            </a:r>
            <a:r>
              <a:rPr lang="en-US" sz="1200" dirty="0">
                <a:solidFill>
                  <a:srgbClr val="7030A0"/>
                </a:solidFill>
                <a:effectLst/>
              </a:rPr>
              <a:t>software architecture, functional and non-functional aspects</a:t>
            </a:r>
            <a:r>
              <a:rPr lang="en-US" sz="1200" dirty="0">
                <a:effectLst/>
              </a:rPr>
              <a:t>, CI/CD, principles and tools</a:t>
            </a:r>
            <a:br>
              <a:rPr lang="en-US" sz="1200" dirty="0"/>
            </a:br>
            <a:endParaRPr lang="en-US" sz="1200" dirty="0"/>
          </a:p>
        </p:txBody>
      </p:sp>
      <p:sp>
        <p:nvSpPr>
          <p:cNvPr id="5" name="Oval 4">
            <a:extLst>
              <a:ext uri="{FF2B5EF4-FFF2-40B4-BE49-F238E27FC236}">
                <a16:creationId xmlns:a16="http://schemas.microsoft.com/office/drawing/2014/main" id="{D120F244-112F-8544-8089-A8E3E471587D}"/>
              </a:ext>
            </a:extLst>
          </p:cNvPr>
          <p:cNvSpPr/>
          <p:nvPr/>
        </p:nvSpPr>
        <p:spPr>
          <a:xfrm>
            <a:off x="7483033" y="1686562"/>
            <a:ext cx="2123953" cy="93754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Technologies*</a:t>
            </a:r>
          </a:p>
        </p:txBody>
      </p:sp>
      <p:sp>
        <p:nvSpPr>
          <p:cNvPr id="10" name="Oval 9">
            <a:extLst>
              <a:ext uri="{FF2B5EF4-FFF2-40B4-BE49-F238E27FC236}">
                <a16:creationId xmlns:a16="http://schemas.microsoft.com/office/drawing/2014/main" id="{33A3A804-BF02-0A4F-9341-835390FCC4C2}"/>
              </a:ext>
            </a:extLst>
          </p:cNvPr>
          <p:cNvSpPr/>
          <p:nvPr/>
        </p:nvSpPr>
        <p:spPr>
          <a:xfrm>
            <a:off x="7483034" y="2870831"/>
            <a:ext cx="1971554" cy="93754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Data</a:t>
            </a:r>
          </a:p>
        </p:txBody>
      </p:sp>
      <p:sp>
        <p:nvSpPr>
          <p:cNvPr id="11" name="Oval 10">
            <a:extLst>
              <a:ext uri="{FF2B5EF4-FFF2-40B4-BE49-F238E27FC236}">
                <a16:creationId xmlns:a16="http://schemas.microsoft.com/office/drawing/2014/main" id="{7CFC8B86-2E00-5646-A798-004C9895E71D}"/>
              </a:ext>
            </a:extLst>
          </p:cNvPr>
          <p:cNvSpPr/>
          <p:nvPr/>
        </p:nvSpPr>
        <p:spPr>
          <a:xfrm>
            <a:off x="7483034" y="4050973"/>
            <a:ext cx="1971554" cy="93754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Databases</a:t>
            </a:r>
          </a:p>
        </p:txBody>
      </p:sp>
      <p:sp>
        <p:nvSpPr>
          <p:cNvPr id="12" name="Oval 11">
            <a:extLst>
              <a:ext uri="{FF2B5EF4-FFF2-40B4-BE49-F238E27FC236}">
                <a16:creationId xmlns:a16="http://schemas.microsoft.com/office/drawing/2014/main" id="{CAA76BF0-F5CA-A94D-92E8-8AF0B15DBA5A}"/>
              </a:ext>
            </a:extLst>
          </p:cNvPr>
          <p:cNvSpPr/>
          <p:nvPr/>
        </p:nvSpPr>
        <p:spPr>
          <a:xfrm>
            <a:off x="5318568" y="3664094"/>
            <a:ext cx="1971554" cy="93754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Architecture</a:t>
            </a:r>
          </a:p>
        </p:txBody>
      </p:sp>
      <p:sp>
        <p:nvSpPr>
          <p:cNvPr id="13" name="Oval 12">
            <a:extLst>
              <a:ext uri="{FF2B5EF4-FFF2-40B4-BE49-F238E27FC236}">
                <a16:creationId xmlns:a16="http://schemas.microsoft.com/office/drawing/2014/main" id="{D5F6B2F6-E44E-894E-8F3B-66A6F03DE7EB}"/>
              </a:ext>
            </a:extLst>
          </p:cNvPr>
          <p:cNvSpPr/>
          <p:nvPr/>
        </p:nvSpPr>
        <p:spPr>
          <a:xfrm>
            <a:off x="5318568" y="2402056"/>
            <a:ext cx="1971554" cy="93754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Admin</a:t>
            </a:r>
          </a:p>
        </p:txBody>
      </p:sp>
      <p:sp>
        <p:nvSpPr>
          <p:cNvPr id="14" name="Right Arrow 13">
            <a:extLst>
              <a:ext uri="{FF2B5EF4-FFF2-40B4-BE49-F238E27FC236}">
                <a16:creationId xmlns:a16="http://schemas.microsoft.com/office/drawing/2014/main" id="{1DA5EA24-FC00-DE43-9787-F49D9BDC1F89}"/>
              </a:ext>
            </a:extLst>
          </p:cNvPr>
          <p:cNvSpPr/>
          <p:nvPr/>
        </p:nvSpPr>
        <p:spPr>
          <a:xfrm>
            <a:off x="4180508" y="32607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28AA01-7570-444B-BD66-7A7E24DBEF5F}"/>
              </a:ext>
            </a:extLst>
          </p:cNvPr>
          <p:cNvSpPr txBox="1"/>
          <p:nvPr/>
        </p:nvSpPr>
        <p:spPr>
          <a:xfrm>
            <a:off x="8801583" y="5636871"/>
            <a:ext cx="3274423" cy="369332"/>
          </a:xfrm>
          <a:prstGeom prst="rect">
            <a:avLst/>
          </a:prstGeom>
          <a:noFill/>
        </p:spPr>
        <p:txBody>
          <a:bodyPr wrap="none" rtlCol="0">
            <a:spAutoFit/>
          </a:bodyPr>
          <a:lstStyle/>
          <a:p>
            <a:r>
              <a:rPr lang="en-US" dirty="0"/>
              <a:t>*items are also java technologies</a:t>
            </a:r>
          </a:p>
        </p:txBody>
      </p:sp>
    </p:spTree>
    <p:extLst>
      <p:ext uri="{BB962C8B-B14F-4D97-AF65-F5344CB8AC3E}">
        <p14:creationId xmlns:p14="http://schemas.microsoft.com/office/powerpoint/2010/main" val="279273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Conceptual Search</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p:txBody>
          <a:bodyPr/>
          <a:lstStyle/>
          <a:p>
            <a:r>
              <a:rPr lang="en-US" dirty="0"/>
              <a:t>Conceptual search allows us to retrieve documents by how similar the concepts in the query are to the concepts in a document</a:t>
            </a:r>
          </a:p>
          <a:p>
            <a:r>
              <a:rPr lang="en-US" dirty="0"/>
              <a:t>Concepts are automatically learned from documents using machine learning</a:t>
            </a:r>
          </a:p>
          <a:p>
            <a:r>
              <a:rPr lang="en-US" dirty="0"/>
              <a:t>Traditional techniques (LSA, LDA) are based on factorizing large matrices and don’t scale well</a:t>
            </a:r>
          </a:p>
          <a:p>
            <a:r>
              <a:rPr lang="en-US" dirty="0"/>
              <a:t>Word2vec – learns vector representations of words based on context - an iterative algorithm, scales much better</a:t>
            </a:r>
          </a:p>
          <a:p>
            <a:endParaRPr lang="en-US" dirty="0"/>
          </a:p>
        </p:txBody>
      </p:sp>
    </p:spTree>
    <p:extLst>
      <p:ext uri="{BB962C8B-B14F-4D97-AF65-F5344CB8AC3E}">
        <p14:creationId xmlns:p14="http://schemas.microsoft.com/office/powerpoint/2010/main" val="107398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lstStyle/>
          <a:p>
            <a:r>
              <a:rPr lang="en-US" dirty="0"/>
              <a:t>Learns vector representations of words by predicting surrounding words</a:t>
            </a:r>
          </a:p>
          <a:p>
            <a:r>
              <a:rPr lang="en-US" dirty="0"/>
              <a:t>Similar words get similar vector representations</a:t>
            </a:r>
          </a:p>
          <a:p>
            <a:r>
              <a:rPr lang="en-US" dirty="0"/>
              <a:t>Finds interesting relationships between words - e.g. ‘word math’</a:t>
            </a:r>
          </a:p>
        </p:txBody>
      </p:sp>
      <p:pic>
        <p:nvPicPr>
          <p:cNvPr id="4" name="Picture 3">
            <a:extLst>
              <a:ext uri="{FF2B5EF4-FFF2-40B4-BE49-F238E27FC236}">
                <a16:creationId xmlns:a16="http://schemas.microsoft.com/office/drawing/2014/main" id="{848E1669-1170-324A-A7B7-C56C7D02B7F9}"/>
              </a:ext>
            </a:extLst>
          </p:cNvPr>
          <p:cNvPicPr>
            <a:picLocks noChangeAspect="1"/>
          </p:cNvPicPr>
          <p:nvPr/>
        </p:nvPicPr>
        <p:blipFill>
          <a:blip r:embed="rId2"/>
          <a:stretch>
            <a:fillRect/>
          </a:stretch>
        </p:blipFill>
        <p:spPr>
          <a:xfrm>
            <a:off x="1586141" y="3429000"/>
            <a:ext cx="9133814" cy="2747963"/>
          </a:xfrm>
          <a:prstGeom prst="rect">
            <a:avLst/>
          </a:prstGeom>
        </p:spPr>
      </p:pic>
    </p:spTree>
    <p:extLst>
      <p:ext uri="{BB962C8B-B14F-4D97-AF65-F5344CB8AC3E}">
        <p14:creationId xmlns:p14="http://schemas.microsoft.com/office/powerpoint/2010/main" val="71394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Word2vec Pros and Cons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lnSpcReduction="10000"/>
          </a:bodyPr>
          <a:lstStyle/>
          <a:p>
            <a:r>
              <a:rPr lang="en-US" dirty="0"/>
              <a:t>Works much better if common phrases are treated as single tokens</a:t>
            </a:r>
          </a:p>
          <a:p>
            <a:pPr lvl="1"/>
            <a:r>
              <a:rPr lang="en-US" dirty="0"/>
              <a:t>e.g. java developer=&gt;</a:t>
            </a:r>
            <a:r>
              <a:rPr lang="en-US" dirty="0" err="1"/>
              <a:t>java_developer</a:t>
            </a:r>
            <a:r>
              <a:rPr lang="en-US" dirty="0"/>
              <a:t>, </a:t>
            </a:r>
            <a:r>
              <a:rPr lang="en-US" dirty="0" err="1"/>
              <a:t>sql</a:t>
            </a:r>
            <a:r>
              <a:rPr lang="en-US" dirty="0"/>
              <a:t> server=&gt;</a:t>
            </a:r>
            <a:r>
              <a:rPr lang="en-US" dirty="0" err="1"/>
              <a:t>sql_server</a:t>
            </a:r>
            <a:endParaRPr lang="en-US" dirty="0"/>
          </a:p>
          <a:p>
            <a:r>
              <a:rPr lang="en-US" b="1" dirty="0"/>
              <a:t>Advantages</a:t>
            </a:r>
          </a:p>
          <a:p>
            <a:pPr lvl="1"/>
            <a:r>
              <a:rPr lang="en-US" dirty="0"/>
              <a:t>Effective at learning related terms /phrases</a:t>
            </a:r>
          </a:p>
          <a:p>
            <a:pPr lvl="1"/>
            <a:r>
              <a:rPr lang="en-US" dirty="0"/>
              <a:t>e.g. java developer, j2ee developer, java engineer, java architect, </a:t>
            </a:r>
            <a:r>
              <a:rPr lang="en-US" dirty="0" err="1"/>
              <a:t>hadoop</a:t>
            </a:r>
            <a:r>
              <a:rPr lang="en-US" dirty="0"/>
              <a:t> engineer</a:t>
            </a:r>
          </a:p>
          <a:p>
            <a:r>
              <a:rPr lang="en-US" b="1" dirty="0"/>
              <a:t>Disadvantages</a:t>
            </a:r>
          </a:p>
          <a:p>
            <a:pPr lvl="1"/>
            <a:r>
              <a:rPr lang="en-US" dirty="0"/>
              <a:t>Doesn’t handle word sense disambiguation well</a:t>
            </a:r>
          </a:p>
          <a:p>
            <a:pPr lvl="1"/>
            <a:r>
              <a:rPr lang="en-US" dirty="0"/>
              <a:t>Sees antonyms as similar as appear in similar contexts:</a:t>
            </a:r>
          </a:p>
          <a:p>
            <a:pPr lvl="2"/>
            <a:r>
              <a:rPr lang="en-US" dirty="0"/>
              <a:t>Black and white, up and down, hot and cold, Trump and Clinton, Democrat and Republican</a:t>
            </a:r>
          </a:p>
          <a:p>
            <a:pPr lvl="1"/>
            <a:r>
              <a:rPr lang="en-US" dirty="0"/>
              <a:t>If the keywords in your domain are noun phrases, typically less of an issue</a:t>
            </a:r>
          </a:p>
          <a:p>
            <a:r>
              <a:rPr lang="en-US" dirty="0"/>
              <a:t>Often aggregating concepts over an entire document can solve a lot of these issues provided query is disambiguated</a:t>
            </a:r>
          </a:p>
          <a:p>
            <a:pPr marL="457200" lvl="1" indent="0">
              <a:buNone/>
            </a:pPr>
            <a:endParaRPr lang="en-US" dirty="0"/>
          </a:p>
          <a:p>
            <a:pPr lvl="1"/>
            <a:endParaRPr lang="en-US" dirty="0"/>
          </a:p>
        </p:txBody>
      </p:sp>
    </p:spTree>
    <p:extLst>
      <p:ext uri="{BB962C8B-B14F-4D97-AF65-F5344CB8AC3E}">
        <p14:creationId xmlns:p14="http://schemas.microsoft.com/office/powerpoint/2010/main" val="41874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Using Word2vec In Search</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77500" lnSpcReduction="20000"/>
          </a:bodyPr>
          <a:lstStyle/>
          <a:p>
            <a:pPr marL="0" indent="0">
              <a:buNone/>
            </a:pPr>
            <a:r>
              <a:rPr lang="en-US" dirty="0"/>
              <a:t>Search engines use inverted indexes - work with terms and not vectors. Approaches:</a:t>
            </a:r>
          </a:p>
          <a:p>
            <a:pPr marL="0" indent="0">
              <a:buNone/>
            </a:pPr>
            <a:endParaRPr lang="en-US" dirty="0"/>
          </a:p>
          <a:p>
            <a:r>
              <a:rPr lang="en-US" b="1" dirty="0"/>
              <a:t>Query Expansion</a:t>
            </a:r>
          </a:p>
          <a:p>
            <a:pPr lvl="1"/>
            <a:r>
              <a:rPr lang="en-US" dirty="0"/>
              <a:t>Expand user’s query with most similar word2vec terms/phrases</a:t>
            </a:r>
          </a:p>
          <a:p>
            <a:pPr lvl="1"/>
            <a:r>
              <a:rPr lang="en-US" dirty="0"/>
              <a:t>Doesn’t require modifying the search index</a:t>
            </a:r>
          </a:p>
          <a:p>
            <a:pPr lvl="1"/>
            <a:r>
              <a:rPr lang="en-US" dirty="0"/>
              <a:t>Can boost expansion terms using word2vec similarity score</a:t>
            </a:r>
          </a:p>
          <a:p>
            <a:r>
              <a:rPr lang="en-US" b="1" dirty="0"/>
              <a:t>Clustering</a:t>
            </a:r>
          </a:p>
          <a:p>
            <a:pPr lvl="1"/>
            <a:r>
              <a:rPr lang="en-US" dirty="0"/>
              <a:t>Cluster word2vec terms and create separate fields mapping terms into their clusters</a:t>
            </a:r>
          </a:p>
          <a:p>
            <a:pPr lvl="1"/>
            <a:r>
              <a:rPr lang="en-US" dirty="0"/>
              <a:t>Easy to implement using standard synonym files</a:t>
            </a:r>
          </a:p>
          <a:p>
            <a:pPr lvl="1"/>
            <a:r>
              <a:rPr lang="en-US" dirty="0"/>
              <a:t>Create different sized clusters to get broader / finer grain matching</a:t>
            </a:r>
            <a:endParaRPr lang="en-US" b="1" dirty="0"/>
          </a:p>
          <a:p>
            <a:r>
              <a:rPr lang="en-US" b="1" dirty="0"/>
              <a:t>Re-Ranker</a:t>
            </a:r>
          </a:p>
          <a:p>
            <a:pPr lvl="1"/>
            <a:r>
              <a:rPr lang="en-US" dirty="0"/>
              <a:t>Re-rank the top n documents of a query using the word2vec vector similarity</a:t>
            </a:r>
          </a:p>
          <a:p>
            <a:pPr lvl="1"/>
            <a:r>
              <a:rPr lang="en-US" dirty="0"/>
              <a:t>More complicated to implement</a:t>
            </a:r>
          </a:p>
          <a:p>
            <a:pPr lvl="1"/>
            <a:r>
              <a:rPr lang="en-US" dirty="0"/>
              <a:t>Can be used as features for a LTR model</a:t>
            </a:r>
          </a:p>
        </p:txBody>
      </p:sp>
    </p:spTree>
    <p:extLst>
      <p:ext uri="{BB962C8B-B14F-4D97-AF65-F5344CB8AC3E}">
        <p14:creationId xmlns:p14="http://schemas.microsoft.com/office/powerpoint/2010/main" val="1718320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Learned Clusters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a:bodyPr>
          <a:lstStyle/>
          <a:p>
            <a:pPr marL="0" indent="0">
              <a:buNone/>
            </a:pPr>
            <a:r>
              <a:rPr lang="en-US" dirty="0"/>
              <a:t>Pre-processing - Colocation (phrase) detection using PMI, word2vec over phrases and top keywords, then k-means clustering</a:t>
            </a:r>
          </a:p>
          <a:p>
            <a:r>
              <a:rPr lang="en-US" b="1" dirty="0"/>
              <a:t>Natural Languages:</a:t>
            </a:r>
            <a:r>
              <a:rPr lang="en-US" dirty="0"/>
              <a:t> bi lingual, bilingual, </a:t>
            </a:r>
            <a:r>
              <a:rPr lang="en-US" dirty="0" err="1"/>
              <a:t>chinese</a:t>
            </a:r>
            <a:r>
              <a:rPr lang="en-US" dirty="0"/>
              <a:t>, fluent, </a:t>
            </a:r>
            <a:r>
              <a:rPr lang="en-US" dirty="0" err="1"/>
              <a:t>french</a:t>
            </a:r>
            <a:r>
              <a:rPr lang="en-US" dirty="0"/>
              <a:t>, </a:t>
            </a:r>
            <a:r>
              <a:rPr lang="en-US" dirty="0" err="1"/>
              <a:t>german</a:t>
            </a:r>
            <a:r>
              <a:rPr lang="en-US" dirty="0"/>
              <a:t>, </a:t>
            </a:r>
            <a:r>
              <a:rPr lang="en-US" dirty="0" err="1"/>
              <a:t>japanese</a:t>
            </a:r>
            <a:r>
              <a:rPr lang="en-US" dirty="0"/>
              <a:t>, </a:t>
            </a:r>
            <a:r>
              <a:rPr lang="en-US" dirty="0" err="1"/>
              <a:t>korean</a:t>
            </a:r>
            <a:r>
              <a:rPr lang="en-US" dirty="0"/>
              <a:t>, lingual, localized, </a:t>
            </a:r>
            <a:r>
              <a:rPr lang="en-US" dirty="0" err="1"/>
              <a:t>portuguese</a:t>
            </a:r>
            <a:r>
              <a:rPr lang="en-US" dirty="0"/>
              <a:t>, </a:t>
            </a:r>
            <a:r>
              <a:rPr lang="en-US" dirty="0" err="1"/>
              <a:t>russian</a:t>
            </a:r>
            <a:r>
              <a:rPr lang="en-US" dirty="0"/>
              <a:t>, </a:t>
            </a:r>
            <a:r>
              <a:rPr lang="en-US" dirty="0" err="1"/>
              <a:t>spanish</a:t>
            </a:r>
            <a:r>
              <a:rPr lang="en-US" dirty="0"/>
              <a:t>, speak, speaker</a:t>
            </a:r>
          </a:p>
          <a:p>
            <a:r>
              <a:rPr lang="en-US" b="1" dirty="0"/>
              <a:t>Apply Programming Languages: </a:t>
            </a:r>
            <a:r>
              <a:rPr lang="en-US" dirty="0"/>
              <a:t>cocoa, swift</a:t>
            </a:r>
          </a:p>
          <a:p>
            <a:r>
              <a:rPr lang="en-US" b="1" dirty="0"/>
              <a:t>Search Engine Technologies: </a:t>
            </a:r>
            <a:r>
              <a:rPr lang="en-US" dirty="0"/>
              <a:t>apache </a:t>
            </a:r>
            <a:r>
              <a:rPr lang="en-US" dirty="0" err="1"/>
              <a:t>solr</a:t>
            </a:r>
            <a:r>
              <a:rPr lang="en-US" dirty="0"/>
              <a:t>, </a:t>
            </a:r>
            <a:r>
              <a:rPr lang="en-US" dirty="0" err="1"/>
              <a:t>elasticsearch</a:t>
            </a:r>
            <a:r>
              <a:rPr lang="en-US" dirty="0"/>
              <a:t>, </a:t>
            </a:r>
            <a:r>
              <a:rPr lang="en-US" dirty="0" err="1"/>
              <a:t>lucene</a:t>
            </a:r>
            <a:r>
              <a:rPr lang="en-US" dirty="0"/>
              <a:t>, </a:t>
            </a:r>
            <a:r>
              <a:rPr lang="en-US" dirty="0" err="1"/>
              <a:t>lucene</a:t>
            </a:r>
            <a:r>
              <a:rPr lang="en-US" dirty="0"/>
              <a:t> </a:t>
            </a:r>
            <a:r>
              <a:rPr lang="en-US" dirty="0" err="1"/>
              <a:t>solr</a:t>
            </a:r>
            <a:r>
              <a:rPr lang="en-US" dirty="0"/>
              <a:t>, search, search engines, search technologies, </a:t>
            </a:r>
            <a:r>
              <a:rPr lang="en-US" dirty="0" err="1"/>
              <a:t>solr</a:t>
            </a:r>
            <a:r>
              <a:rPr lang="en-US" dirty="0"/>
              <a:t>, </a:t>
            </a:r>
            <a:r>
              <a:rPr lang="en-US" dirty="0" err="1"/>
              <a:t>solr</a:t>
            </a:r>
            <a:r>
              <a:rPr lang="en-US" dirty="0"/>
              <a:t> </a:t>
            </a:r>
            <a:r>
              <a:rPr lang="en-US" dirty="0" err="1"/>
              <a:t>lucene</a:t>
            </a:r>
            <a:endParaRPr lang="en-US" dirty="0"/>
          </a:p>
          <a:p>
            <a:r>
              <a:rPr lang="en-US" b="1" dirty="0"/>
              <a:t>Microsoft </a:t>
            </a:r>
            <a:r>
              <a:rPr lang="en-US" b="1" dirty="0" err="1"/>
              <a:t>.Net</a:t>
            </a:r>
            <a:r>
              <a:rPr lang="en-US" b="1" dirty="0"/>
              <a:t> Technologies: </a:t>
            </a:r>
            <a:r>
              <a:rPr lang="en-US" dirty="0" err="1"/>
              <a:t>c#</a:t>
            </a:r>
            <a:r>
              <a:rPr lang="en-US" dirty="0"/>
              <a:t> </a:t>
            </a:r>
            <a:r>
              <a:rPr lang="en-US" dirty="0" err="1"/>
              <a:t>wcf</a:t>
            </a:r>
            <a:r>
              <a:rPr lang="en-US" dirty="0"/>
              <a:t>, </a:t>
            </a:r>
            <a:r>
              <a:rPr lang="en-US" dirty="0" err="1"/>
              <a:t>microsoft</a:t>
            </a:r>
            <a:r>
              <a:rPr lang="en-US" dirty="0"/>
              <a:t> c#, </a:t>
            </a:r>
            <a:r>
              <a:rPr lang="en-US" dirty="0" err="1"/>
              <a:t>microsoft.net</a:t>
            </a:r>
            <a:r>
              <a:rPr lang="en-US" dirty="0"/>
              <a:t>, </a:t>
            </a:r>
            <a:r>
              <a:rPr lang="en-US" dirty="0" err="1"/>
              <a:t>mvc</a:t>
            </a:r>
            <a:r>
              <a:rPr lang="en-US" dirty="0"/>
              <a:t> web, </a:t>
            </a:r>
            <a:r>
              <a:rPr lang="en-US" dirty="0" err="1"/>
              <a:t>wcf</a:t>
            </a:r>
            <a:r>
              <a:rPr lang="en-US" dirty="0"/>
              <a:t> web services, web forms, </a:t>
            </a:r>
            <a:r>
              <a:rPr lang="en-US" dirty="0" err="1"/>
              <a:t>webforms</a:t>
            </a:r>
            <a:r>
              <a:rPr lang="en-US" dirty="0"/>
              <a:t>, windows forms, </a:t>
            </a:r>
            <a:r>
              <a:rPr lang="en-US" dirty="0" err="1"/>
              <a:t>winforms</a:t>
            </a:r>
            <a:r>
              <a:rPr lang="en-US" dirty="0"/>
              <a:t>, </a:t>
            </a:r>
            <a:r>
              <a:rPr lang="en-US" dirty="0" err="1"/>
              <a:t>wpf</a:t>
            </a:r>
            <a:r>
              <a:rPr lang="en-US" dirty="0"/>
              <a:t> </a:t>
            </a:r>
            <a:r>
              <a:rPr lang="en-US" dirty="0" err="1"/>
              <a:t>wcf</a:t>
            </a:r>
            <a:endParaRPr lang="en-US" dirty="0"/>
          </a:p>
        </p:txBody>
      </p:sp>
    </p:spTree>
    <p:extLst>
      <p:ext uri="{BB962C8B-B14F-4D97-AF65-F5344CB8AC3E}">
        <p14:creationId xmlns:p14="http://schemas.microsoft.com/office/powerpoint/2010/main" val="2395153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Learned Clusters – Soft Skills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lnSpcReduction="10000"/>
          </a:bodyPr>
          <a:lstStyle/>
          <a:p>
            <a:pPr marL="0" indent="0">
              <a:buNone/>
            </a:pPr>
            <a:r>
              <a:rPr lang="en-US" b="1" dirty="0"/>
              <a:t>Attention / Attitude:</a:t>
            </a:r>
            <a:r>
              <a:rPr lang="en-US" dirty="0"/>
              <a:t> </a:t>
            </a:r>
          </a:p>
          <a:p>
            <a:r>
              <a:rPr lang="en-US" b="1" dirty="0">
                <a:solidFill>
                  <a:srgbClr val="2C213C"/>
                </a:solidFill>
              </a:rPr>
              <a:t>attention, attentive, close attention</a:t>
            </a:r>
            <a:r>
              <a:rPr lang="en-US" dirty="0">
                <a:solidFill>
                  <a:srgbClr val="2C213C"/>
                </a:solidFill>
              </a:rPr>
              <a:t>, compromising, conscientious, conscious, customer oriented, customer service focus, customer service oriented, deliver results, delivering results, demonstrated commitment, </a:t>
            </a:r>
            <a:r>
              <a:rPr lang="en-US" b="1" dirty="0">
                <a:solidFill>
                  <a:srgbClr val="2C213C"/>
                </a:solidFill>
              </a:rPr>
              <a:t>dependability</a:t>
            </a:r>
            <a:r>
              <a:rPr lang="en-US" dirty="0">
                <a:solidFill>
                  <a:srgbClr val="2C213C"/>
                </a:solidFill>
              </a:rPr>
              <a:t>,</a:t>
            </a:r>
            <a:r>
              <a:rPr lang="en-US" b="1" dirty="0">
                <a:solidFill>
                  <a:srgbClr val="2C213C"/>
                </a:solidFill>
              </a:rPr>
              <a:t> dependable, </a:t>
            </a:r>
            <a:r>
              <a:rPr lang="en-US" dirty="0">
                <a:solidFill>
                  <a:srgbClr val="2C213C"/>
                </a:solidFill>
              </a:rPr>
              <a:t>detailed oriented, </a:t>
            </a:r>
            <a:r>
              <a:rPr lang="en-US" b="1" dirty="0">
                <a:solidFill>
                  <a:srgbClr val="2C213C"/>
                </a:solidFill>
              </a:rPr>
              <a:t>diligence, diligent</a:t>
            </a:r>
            <a:r>
              <a:rPr lang="en-US" dirty="0">
                <a:solidFill>
                  <a:srgbClr val="2C213C"/>
                </a:solidFill>
              </a:rPr>
              <a:t>, do attitude, ethic, excellent follow, </a:t>
            </a:r>
            <a:r>
              <a:rPr lang="en-US" b="1" dirty="0">
                <a:solidFill>
                  <a:srgbClr val="2C213C"/>
                </a:solidFill>
              </a:rPr>
              <a:t>extremely detail oriented</a:t>
            </a:r>
            <a:r>
              <a:rPr lang="en-US" dirty="0">
                <a:solidFill>
                  <a:srgbClr val="2C213C"/>
                </a:solidFill>
              </a:rPr>
              <a:t>, good attention, meticulous, meticulous attention, organized, orientated, outgoing, outstanding customer service, </a:t>
            </a:r>
            <a:r>
              <a:rPr lang="en-US" b="1" dirty="0">
                <a:solidFill>
                  <a:srgbClr val="2C213C"/>
                </a:solidFill>
              </a:rPr>
              <a:t>pay attention</a:t>
            </a:r>
            <a:r>
              <a:rPr lang="en-US" dirty="0">
                <a:solidFill>
                  <a:srgbClr val="2C213C"/>
                </a:solidFill>
              </a:rPr>
              <a:t>, personality, pleasant, </a:t>
            </a:r>
            <a:r>
              <a:rPr lang="en-US" b="1" dirty="0">
                <a:solidFill>
                  <a:srgbClr val="2C213C"/>
                </a:solidFill>
              </a:rPr>
              <a:t>positive attitude</a:t>
            </a:r>
            <a:r>
              <a:rPr lang="en-US" dirty="0">
                <a:solidFill>
                  <a:srgbClr val="2C213C"/>
                </a:solidFill>
              </a:rPr>
              <a:t>, professional appearance, professional attitude, professional demeanor, punctual, punctuality, </a:t>
            </a:r>
            <a:r>
              <a:rPr lang="en-US" b="1" dirty="0">
                <a:solidFill>
                  <a:srgbClr val="2C213C"/>
                </a:solidFill>
              </a:rPr>
              <a:t>self motivated</a:t>
            </a:r>
            <a:r>
              <a:rPr lang="en-US" dirty="0">
                <a:solidFill>
                  <a:srgbClr val="2C213C"/>
                </a:solidFill>
              </a:rPr>
              <a:t>, self motivation, superb, superior, </a:t>
            </a:r>
            <a:r>
              <a:rPr lang="en-US" b="1" dirty="0">
                <a:solidFill>
                  <a:srgbClr val="2C213C"/>
                </a:solidFill>
              </a:rPr>
              <a:t>thoroughness</a:t>
            </a:r>
          </a:p>
          <a:p>
            <a:endParaRPr lang="en-US" dirty="0"/>
          </a:p>
        </p:txBody>
      </p:sp>
    </p:spTree>
    <p:extLst>
      <p:ext uri="{BB962C8B-B14F-4D97-AF65-F5344CB8AC3E}">
        <p14:creationId xmlns:p14="http://schemas.microsoft.com/office/powerpoint/2010/main" val="239000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Conceptual Search In Action</a:t>
            </a:r>
          </a:p>
        </p:txBody>
      </p:sp>
      <p:pic>
        <p:nvPicPr>
          <p:cNvPr id="11" name="Content Placeholder 10">
            <a:extLst>
              <a:ext uri="{FF2B5EF4-FFF2-40B4-BE49-F238E27FC236}">
                <a16:creationId xmlns:a16="http://schemas.microsoft.com/office/drawing/2014/main" id="{2E7AC0EA-3AAE-FA4E-AE4F-6474AD196879}"/>
              </a:ext>
            </a:extLst>
          </p:cNvPr>
          <p:cNvPicPr>
            <a:picLocks noGrp="1" noChangeAspect="1"/>
          </p:cNvPicPr>
          <p:nvPr>
            <p:ph idx="1"/>
          </p:nvPr>
        </p:nvPicPr>
        <p:blipFill>
          <a:blip r:embed="rId2"/>
          <a:stretch>
            <a:fillRect/>
          </a:stretch>
        </p:blipFill>
        <p:spPr>
          <a:xfrm>
            <a:off x="184247" y="1356962"/>
            <a:ext cx="7767561" cy="4854726"/>
          </a:xfrm>
        </p:spPr>
      </p:pic>
      <p:sp>
        <p:nvSpPr>
          <p:cNvPr id="12" name="TextBox 11">
            <a:extLst>
              <a:ext uri="{FF2B5EF4-FFF2-40B4-BE49-F238E27FC236}">
                <a16:creationId xmlns:a16="http://schemas.microsoft.com/office/drawing/2014/main" id="{9E80F98E-DC37-F741-9853-9CB8571487F3}"/>
              </a:ext>
            </a:extLst>
          </p:cNvPr>
          <p:cNvSpPr txBox="1"/>
          <p:nvPr/>
        </p:nvSpPr>
        <p:spPr>
          <a:xfrm>
            <a:off x="7951808" y="1690688"/>
            <a:ext cx="424019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Only conceptual search matches shown – all keyword matches are excluded</a:t>
            </a:r>
          </a:p>
          <a:p>
            <a:endParaRPr lang="en-US" dirty="0"/>
          </a:p>
          <a:p>
            <a:pPr marL="285750" indent="-285750">
              <a:buFont typeface="Arial" panose="020B0604020202020204" pitchFamily="34" charset="0"/>
              <a:buChar char="•"/>
            </a:pPr>
            <a:r>
              <a:rPr lang="en-US" dirty="0"/>
              <a:t>These are documents that would not be returned by regular keyword search</a:t>
            </a:r>
          </a:p>
        </p:txBody>
      </p:sp>
    </p:spTree>
    <p:extLst>
      <p:ext uri="{BB962C8B-B14F-4D97-AF65-F5344CB8AC3E}">
        <p14:creationId xmlns:p14="http://schemas.microsoft.com/office/powerpoint/2010/main" val="2341948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Conceptual Search In Action</a:t>
            </a:r>
          </a:p>
        </p:txBody>
      </p:sp>
      <p:pic>
        <p:nvPicPr>
          <p:cNvPr id="6" name="Content Placeholder 5">
            <a:extLst>
              <a:ext uri="{FF2B5EF4-FFF2-40B4-BE49-F238E27FC236}">
                <a16:creationId xmlns:a16="http://schemas.microsoft.com/office/drawing/2014/main" id="{3AEC5312-E5B1-554E-899E-FE2F42E92C23}"/>
              </a:ext>
            </a:extLst>
          </p:cNvPr>
          <p:cNvPicPr>
            <a:picLocks noGrp="1" noChangeAspect="1"/>
          </p:cNvPicPr>
          <p:nvPr>
            <p:ph idx="1"/>
          </p:nvPr>
        </p:nvPicPr>
        <p:blipFill>
          <a:blip r:embed="rId2"/>
          <a:stretch>
            <a:fillRect/>
          </a:stretch>
        </p:blipFill>
        <p:spPr>
          <a:xfrm>
            <a:off x="184247" y="1335852"/>
            <a:ext cx="7823284" cy="4889553"/>
          </a:xfrm>
        </p:spPr>
      </p:pic>
      <p:sp>
        <p:nvSpPr>
          <p:cNvPr id="5" name="TextBox 4">
            <a:extLst>
              <a:ext uri="{FF2B5EF4-FFF2-40B4-BE49-F238E27FC236}">
                <a16:creationId xmlns:a16="http://schemas.microsoft.com/office/drawing/2014/main" id="{70F5CBC4-2D05-3C48-89AA-A2907798786D}"/>
              </a:ext>
            </a:extLst>
          </p:cNvPr>
          <p:cNvSpPr txBox="1"/>
          <p:nvPr/>
        </p:nvSpPr>
        <p:spPr>
          <a:xfrm>
            <a:off x="7951808" y="1690688"/>
            <a:ext cx="424019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Only conceptual search matches shown – all keyword matches are excluded</a:t>
            </a:r>
          </a:p>
          <a:p>
            <a:endParaRPr lang="en-US" dirty="0"/>
          </a:p>
          <a:p>
            <a:pPr marL="285750" indent="-285750">
              <a:buFont typeface="Arial" panose="020B0604020202020204" pitchFamily="34" charset="0"/>
              <a:buChar char="•"/>
            </a:pPr>
            <a:r>
              <a:rPr lang="en-US" dirty="0"/>
              <a:t>These are documents that would not be returned by regular keyword search</a:t>
            </a:r>
          </a:p>
        </p:txBody>
      </p:sp>
    </p:spTree>
    <p:extLst>
      <p:ext uri="{BB962C8B-B14F-4D97-AF65-F5344CB8AC3E}">
        <p14:creationId xmlns:p14="http://schemas.microsoft.com/office/powerpoint/2010/main" val="3555110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Relevancy Tuning</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lnSpcReduction="10000"/>
          </a:bodyPr>
          <a:lstStyle/>
          <a:p>
            <a:r>
              <a:rPr lang="en-US" dirty="0"/>
              <a:t>Search engines provide a lot of different knobs that can be used to improve relevancy</a:t>
            </a:r>
          </a:p>
          <a:p>
            <a:r>
              <a:rPr lang="en-US" dirty="0"/>
              <a:t>These include the weight (or ‘boost’) given to each field in a search query, the minimum number of terms required for a match, what type of queries are executed (disjunction max, best fields, </a:t>
            </a:r>
            <a:r>
              <a:rPr lang="en-US" dirty="0" err="1"/>
              <a:t>etc</a:t>
            </a:r>
            <a:r>
              <a:rPr lang="en-US" dirty="0"/>
              <a:t>), and document quality scores (e.g. </a:t>
            </a:r>
            <a:r>
              <a:rPr lang="en-US" dirty="0" err="1"/>
              <a:t>google’s</a:t>
            </a:r>
            <a:r>
              <a:rPr lang="en-US" dirty="0"/>
              <a:t> page rank)</a:t>
            </a:r>
          </a:p>
          <a:p>
            <a:r>
              <a:rPr lang="en-US" dirty="0"/>
              <a:t>Often these knobs are tuned manually by the search engineer to optimize their view of the optimal search experience</a:t>
            </a:r>
          </a:p>
          <a:p>
            <a:r>
              <a:rPr lang="en-US" dirty="0"/>
              <a:t>Focus is primarily on precision as easier to judge</a:t>
            </a:r>
          </a:p>
          <a:p>
            <a:r>
              <a:rPr lang="en-US" dirty="0"/>
              <a:t>Can we do better?</a:t>
            </a:r>
          </a:p>
        </p:txBody>
      </p:sp>
    </p:spTree>
    <p:extLst>
      <p:ext uri="{BB962C8B-B14F-4D97-AF65-F5344CB8AC3E}">
        <p14:creationId xmlns:p14="http://schemas.microsoft.com/office/powerpoint/2010/main" val="83849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7054-2446-5A48-8F68-286BAEF22CAF}"/>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EC97675-0833-7F46-B58F-117D076CC5B8}"/>
              </a:ext>
            </a:extLst>
          </p:cNvPr>
          <p:cNvSpPr>
            <a:spLocks noGrp="1"/>
          </p:cNvSpPr>
          <p:nvPr>
            <p:ph idx="1"/>
          </p:nvPr>
        </p:nvSpPr>
        <p:spPr>
          <a:xfrm>
            <a:off x="838200" y="1825624"/>
            <a:ext cx="10515600" cy="4225551"/>
          </a:xfrm>
        </p:spPr>
        <p:txBody>
          <a:bodyPr>
            <a:normAutofit fontScale="92500" lnSpcReduction="20000"/>
          </a:bodyPr>
          <a:lstStyle/>
          <a:p>
            <a:r>
              <a:rPr lang="en-US" dirty="0"/>
              <a:t>Chief Data Scientist at DHI (</a:t>
            </a:r>
            <a:r>
              <a:rPr lang="en-US" dirty="0" err="1"/>
              <a:t>Dice.com</a:t>
            </a:r>
            <a:r>
              <a:rPr lang="en-US" dirty="0"/>
              <a:t>) under Yuri </a:t>
            </a:r>
            <a:r>
              <a:rPr lang="en-US" dirty="0" err="1"/>
              <a:t>Bykov</a:t>
            </a:r>
            <a:endParaRPr lang="en-US" dirty="0"/>
          </a:p>
          <a:p>
            <a:r>
              <a:rPr lang="en-US" dirty="0" err="1"/>
              <a:t>Dice.com</a:t>
            </a:r>
            <a:r>
              <a:rPr lang="en-US" dirty="0"/>
              <a:t> – leading US job board for IT professionals</a:t>
            </a:r>
          </a:p>
          <a:p>
            <a:r>
              <a:rPr lang="en-US" dirty="0"/>
              <a:t>PhD Candidate DePaul University (NLP and Machine Learning)</a:t>
            </a:r>
          </a:p>
          <a:p>
            <a:r>
              <a:rPr lang="en-US" dirty="0"/>
              <a:t>Twitter handle: </a:t>
            </a:r>
            <a:r>
              <a:rPr lang="en-US" dirty="0">
                <a:hlinkClick r:id="rId2"/>
              </a:rPr>
              <a:t>https://twitter.com/hughes_meister</a:t>
            </a:r>
            <a:endParaRPr lang="en-US" dirty="0"/>
          </a:p>
          <a:p>
            <a:r>
              <a:rPr lang="en-US" dirty="0"/>
              <a:t>Email: </a:t>
            </a:r>
            <a:r>
              <a:rPr lang="en-US" dirty="0">
                <a:hlinkClick r:id="rId3"/>
              </a:rPr>
              <a:t>simon.hughes@dice.com</a:t>
            </a:r>
            <a:r>
              <a:rPr lang="en-US" dirty="0"/>
              <a:t> </a:t>
            </a:r>
          </a:p>
          <a:p>
            <a:r>
              <a:rPr lang="en-US" dirty="0"/>
              <a:t>Main Data Science Projects</a:t>
            </a:r>
          </a:p>
          <a:p>
            <a:pPr lvl="1"/>
            <a:r>
              <a:rPr lang="en-US" dirty="0"/>
              <a:t>Dice Job and Talent Search</a:t>
            </a:r>
          </a:p>
          <a:p>
            <a:pPr lvl="1"/>
            <a:r>
              <a:rPr lang="en-US" dirty="0"/>
              <a:t>Dice Recommender Engines (e.g. Similar Positions)</a:t>
            </a:r>
          </a:p>
          <a:p>
            <a:pPr lvl="1"/>
            <a:r>
              <a:rPr lang="en-US" dirty="0"/>
              <a:t>Dice Salary Predictor -	 </a:t>
            </a:r>
            <a:r>
              <a:rPr lang="en-US" dirty="0">
                <a:hlinkClick r:id="rId4"/>
              </a:rPr>
              <a:t>https://www.dice.com/salary-calculator</a:t>
            </a:r>
            <a:endParaRPr lang="en-US" dirty="0"/>
          </a:p>
          <a:p>
            <a:pPr lvl="1"/>
            <a:r>
              <a:rPr lang="en-US" dirty="0"/>
              <a:t>Dice Career Paths Page - </a:t>
            </a:r>
            <a:r>
              <a:rPr lang="en-US" dirty="0">
                <a:hlinkClick r:id="rId5"/>
              </a:rPr>
              <a:t>https://www.dice.com/career-paths</a:t>
            </a:r>
            <a:endParaRPr lang="en-US" dirty="0"/>
          </a:p>
          <a:p>
            <a:pPr lvl="1"/>
            <a:r>
              <a:rPr lang="en-US" dirty="0"/>
              <a:t>Dice Skills Pages - 	 </a:t>
            </a:r>
            <a:r>
              <a:rPr lang="en-US" dirty="0">
                <a:hlinkClick r:id="rId6"/>
              </a:rPr>
              <a:t>https://www.dice.com/skills</a:t>
            </a:r>
            <a:endParaRPr lang="en-US" dirty="0"/>
          </a:p>
          <a:p>
            <a:pPr marL="0" indent="0">
              <a:buNone/>
            </a:pPr>
            <a:endParaRPr lang="en-US" dirty="0"/>
          </a:p>
        </p:txBody>
      </p:sp>
    </p:spTree>
    <p:extLst>
      <p:ext uri="{BB962C8B-B14F-4D97-AF65-F5344CB8AC3E}">
        <p14:creationId xmlns:p14="http://schemas.microsoft.com/office/powerpoint/2010/main" val="349871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Golden Test Collection</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lnSpcReduction="20000"/>
          </a:bodyPr>
          <a:lstStyle/>
          <a:p>
            <a:r>
              <a:rPr lang="en-US" dirty="0"/>
              <a:t>We really need a set of high quality relevancy judgements</a:t>
            </a:r>
          </a:p>
          <a:p>
            <a:r>
              <a:rPr lang="en-US" dirty="0"/>
              <a:t>Two Main Sources:</a:t>
            </a:r>
          </a:p>
          <a:p>
            <a:pPr marL="514350" indent="-514350">
              <a:buFont typeface="+mj-lt"/>
              <a:buAutoNum type="arabicPeriod"/>
            </a:pPr>
            <a:r>
              <a:rPr lang="en-US" b="1" dirty="0"/>
              <a:t>Manual Annotations</a:t>
            </a:r>
          </a:p>
          <a:p>
            <a:pPr lvl="1"/>
            <a:r>
              <a:rPr lang="en-US" dirty="0"/>
              <a:t>Expert users rate results for common queries</a:t>
            </a:r>
          </a:p>
          <a:p>
            <a:pPr lvl="1"/>
            <a:r>
              <a:rPr lang="en-US" dirty="0"/>
              <a:t>Costly to collect</a:t>
            </a:r>
          </a:p>
          <a:p>
            <a:pPr lvl="1"/>
            <a:r>
              <a:rPr lang="en-US" dirty="0"/>
              <a:t>May not reflect judgements of your users</a:t>
            </a:r>
          </a:p>
          <a:p>
            <a:pPr lvl="1"/>
            <a:r>
              <a:rPr lang="en-US" dirty="0"/>
              <a:t>Active learning can be used to improve annotation efficiency if used in LTR</a:t>
            </a:r>
          </a:p>
          <a:p>
            <a:pPr marL="514350" indent="-514350">
              <a:buFont typeface="+mj-lt"/>
              <a:buAutoNum type="arabicPeriod"/>
            </a:pPr>
            <a:r>
              <a:rPr lang="en-US" b="1" dirty="0"/>
              <a:t>Search Logs / Click Stream Data</a:t>
            </a:r>
          </a:p>
          <a:p>
            <a:pPr lvl="1"/>
            <a:r>
              <a:rPr lang="en-US" dirty="0"/>
              <a:t>Collect data from search logs that indicate which documents seem to be relevant</a:t>
            </a:r>
          </a:p>
          <a:p>
            <a:pPr lvl="1"/>
            <a:r>
              <a:rPr lang="en-US" dirty="0"/>
              <a:t>Reflects how your users view relevancy</a:t>
            </a:r>
          </a:p>
          <a:p>
            <a:pPr lvl="1"/>
            <a:r>
              <a:rPr lang="en-US" dirty="0"/>
              <a:t>Relies on implicit signals which can be noisy – documents clicked, viewed</a:t>
            </a:r>
          </a:p>
          <a:p>
            <a:pPr lvl="1"/>
            <a:r>
              <a:rPr lang="en-US" dirty="0"/>
              <a:t>Hard to get explicit feedback from users</a:t>
            </a:r>
          </a:p>
          <a:p>
            <a:endParaRPr lang="en-US" dirty="0"/>
          </a:p>
        </p:txBody>
      </p:sp>
    </p:spTree>
    <p:extLst>
      <p:ext uri="{BB962C8B-B14F-4D97-AF65-F5344CB8AC3E}">
        <p14:creationId xmlns:p14="http://schemas.microsoft.com/office/powerpoint/2010/main" val="2751899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Manual Annotations</a:t>
            </a:r>
          </a:p>
        </p:txBody>
      </p:sp>
      <p:pic>
        <p:nvPicPr>
          <p:cNvPr id="4" name="Content Placeholder 3">
            <a:extLst>
              <a:ext uri="{FF2B5EF4-FFF2-40B4-BE49-F238E27FC236}">
                <a16:creationId xmlns:a16="http://schemas.microsoft.com/office/drawing/2014/main" id="{1DBA399E-D589-7B49-BF78-C0D935AF1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944" y="1515292"/>
            <a:ext cx="8660673" cy="4583294"/>
          </a:xfrm>
          <a:prstGeom prst="rect">
            <a:avLst/>
          </a:prstGeom>
        </p:spPr>
      </p:pic>
      <p:sp>
        <p:nvSpPr>
          <p:cNvPr id="6" name="TextBox 5">
            <a:extLst>
              <a:ext uri="{FF2B5EF4-FFF2-40B4-BE49-F238E27FC236}">
                <a16:creationId xmlns:a16="http://schemas.microsoft.com/office/drawing/2014/main" id="{5D29924B-1D01-724F-B2B0-60BFB65F84E4}"/>
              </a:ext>
            </a:extLst>
          </p:cNvPr>
          <p:cNvSpPr txBox="1"/>
          <p:nvPr/>
        </p:nvSpPr>
        <p:spPr>
          <a:xfrm>
            <a:off x="8856617" y="1789611"/>
            <a:ext cx="333538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Users rate each document based on how relevant it is to the query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Important that the ratings differ for a query, otherwise no useful information is provided to the algorithm</a:t>
            </a:r>
          </a:p>
        </p:txBody>
      </p:sp>
    </p:spTree>
    <p:extLst>
      <p:ext uri="{BB962C8B-B14F-4D97-AF65-F5344CB8AC3E}">
        <p14:creationId xmlns:p14="http://schemas.microsoft.com/office/powerpoint/2010/main" val="408831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Machine Learning Approaches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lnSpcReduction="10000"/>
          </a:bodyPr>
          <a:lstStyle/>
          <a:p>
            <a:r>
              <a:rPr lang="en-US" dirty="0"/>
              <a:t>Often we can’t optimize search engine relevancy directly as the scoring functions are not differentiable</a:t>
            </a:r>
          </a:p>
          <a:p>
            <a:r>
              <a:rPr lang="en-US" dirty="0"/>
              <a:t>Evaluating relevancy can be very costly – running thousands of queries against the search engine to evaluate each parameter configuration</a:t>
            </a:r>
          </a:p>
          <a:p>
            <a:r>
              <a:rPr lang="en-US" dirty="0"/>
              <a:t>Instead we can use black-box optimization algorithms to optimize the parameters, typically this is more efficient than random search</a:t>
            </a:r>
          </a:p>
          <a:p>
            <a:r>
              <a:rPr lang="en-US" dirty="0"/>
              <a:t>Most companies also using machine learning to train a re-ranking model to re-rank the top N results</a:t>
            </a:r>
          </a:p>
          <a:p>
            <a:r>
              <a:rPr lang="en-US" dirty="0"/>
              <a:t>However it is better to first optimize the search engine’s settings so that the top N results are more likely to contain the most relevant documents</a:t>
            </a:r>
          </a:p>
          <a:p>
            <a:endParaRPr lang="en-US" dirty="0"/>
          </a:p>
        </p:txBody>
      </p:sp>
    </p:spTree>
    <p:extLst>
      <p:ext uri="{BB962C8B-B14F-4D97-AF65-F5344CB8AC3E}">
        <p14:creationId xmlns:p14="http://schemas.microsoft.com/office/powerpoint/2010/main" val="395358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Information Retrieval Metrics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lnSpcReduction="20000"/>
          </a:bodyPr>
          <a:lstStyle/>
          <a:p>
            <a:r>
              <a:rPr lang="en-US" dirty="0"/>
              <a:t>Precision alone is not a great metric as it is insensitive to the ordering of the documents returned</a:t>
            </a:r>
          </a:p>
          <a:p>
            <a:r>
              <a:rPr lang="en-US" dirty="0"/>
              <a:t>Objective – maximize preferred information retrieval metric:</a:t>
            </a:r>
          </a:p>
          <a:p>
            <a:pPr marL="514350" indent="-514350">
              <a:buFont typeface="+mj-lt"/>
              <a:buAutoNum type="arabicPeriod"/>
            </a:pPr>
            <a:r>
              <a:rPr lang="en-US" b="1" dirty="0"/>
              <a:t>Normalized Discounted Cumulative Gain (NDCG)</a:t>
            </a:r>
          </a:p>
          <a:p>
            <a:pPr lvl="1"/>
            <a:r>
              <a:rPr lang="en-US" dirty="0"/>
              <a:t>Discounts relevancy scores by their ranking in the results</a:t>
            </a:r>
          </a:p>
          <a:p>
            <a:pPr marL="514350" indent="-514350">
              <a:buFont typeface="+mj-lt"/>
              <a:buAutoNum type="arabicPeriod"/>
            </a:pPr>
            <a:r>
              <a:rPr lang="en-US" b="1" dirty="0"/>
              <a:t>Mean Average Precision (MAP)</a:t>
            </a:r>
          </a:p>
          <a:p>
            <a:pPr lvl="1"/>
            <a:r>
              <a:rPr lang="en-US" dirty="0"/>
              <a:t>Average of the precision at the location of each relevant document returned</a:t>
            </a:r>
          </a:p>
          <a:p>
            <a:pPr marL="514350" indent="-514350">
              <a:buFont typeface="+mj-lt"/>
              <a:buAutoNum type="arabicPeriod"/>
            </a:pPr>
            <a:r>
              <a:rPr lang="en-US" b="1" dirty="0"/>
              <a:t>Precision at k</a:t>
            </a:r>
          </a:p>
          <a:p>
            <a:pPr lvl="1"/>
            <a:r>
              <a:rPr lang="en-US" dirty="0"/>
              <a:t>Precision at the top k documents (usually 10)</a:t>
            </a:r>
          </a:p>
          <a:p>
            <a:pPr lvl="1"/>
            <a:r>
              <a:rPr lang="en-US" dirty="0"/>
              <a:t>Insensitive to the ordering of documents within top k</a:t>
            </a:r>
          </a:p>
          <a:p>
            <a:r>
              <a:rPr lang="en-US" dirty="0"/>
              <a:t>NDCG is used when you have ratings, MAP and ‘Precision at k’ are used for binary relevant/irrelevant judgements or click data</a:t>
            </a:r>
          </a:p>
          <a:p>
            <a:endParaRPr lang="en-US" dirty="0"/>
          </a:p>
        </p:txBody>
      </p:sp>
    </p:spTree>
    <p:extLst>
      <p:ext uri="{BB962C8B-B14F-4D97-AF65-F5344CB8AC3E}">
        <p14:creationId xmlns:p14="http://schemas.microsoft.com/office/powerpoint/2010/main" val="122976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Black Box Optimization Algorithms</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lnSpcReduction="20000"/>
          </a:bodyPr>
          <a:lstStyle/>
          <a:p>
            <a:pPr marL="514350" indent="-514350">
              <a:buFont typeface="+mj-lt"/>
              <a:buAutoNum type="arabicPeriod"/>
            </a:pPr>
            <a:r>
              <a:rPr lang="en-US" b="1" dirty="0"/>
              <a:t>Genetic Algorithms</a:t>
            </a:r>
          </a:p>
          <a:p>
            <a:pPr lvl="1"/>
            <a:r>
              <a:rPr lang="en-US" dirty="0"/>
              <a:t>Standard GA</a:t>
            </a:r>
          </a:p>
          <a:p>
            <a:pPr lvl="1"/>
            <a:r>
              <a:rPr lang="en-US" dirty="0"/>
              <a:t>Evolutionary Strategies</a:t>
            </a:r>
          </a:p>
          <a:p>
            <a:pPr lvl="1"/>
            <a:r>
              <a:rPr lang="en-US" dirty="0"/>
              <a:t>Genetic Programming – for evolving new scoring equations</a:t>
            </a:r>
          </a:p>
          <a:p>
            <a:pPr lvl="1"/>
            <a:r>
              <a:rPr lang="en-US" dirty="0" err="1"/>
              <a:t>E.g</a:t>
            </a:r>
            <a:r>
              <a:rPr lang="en-US" dirty="0"/>
              <a:t> Python </a:t>
            </a:r>
            <a:r>
              <a:rPr lang="en-US" dirty="0">
                <a:hlinkClick r:id="rId3"/>
              </a:rPr>
              <a:t>DEAP</a:t>
            </a:r>
            <a:r>
              <a:rPr lang="en-US" dirty="0"/>
              <a:t> package</a:t>
            </a:r>
          </a:p>
          <a:p>
            <a:pPr marL="514350" indent="-514350">
              <a:buFont typeface="+mj-lt"/>
              <a:buAutoNum type="arabicPeriod"/>
            </a:pPr>
            <a:r>
              <a:rPr lang="en-US" b="1" dirty="0"/>
              <a:t>Bayesian Optimization</a:t>
            </a:r>
          </a:p>
          <a:p>
            <a:pPr lvl="1"/>
            <a:r>
              <a:rPr lang="en-US" dirty="0"/>
              <a:t>As it searches the parameter space, focuses more on areas of uncertainty (using LCB and similar variants from reinforcement learning) </a:t>
            </a:r>
          </a:p>
          <a:p>
            <a:pPr lvl="1"/>
            <a:r>
              <a:rPr lang="en-US" dirty="0"/>
              <a:t>E.g. Python </a:t>
            </a:r>
            <a:r>
              <a:rPr lang="en-US" dirty="0" err="1">
                <a:hlinkClick r:id="rId4"/>
              </a:rPr>
              <a:t>scikit</a:t>
            </a:r>
            <a:r>
              <a:rPr lang="en-US" dirty="0">
                <a:hlinkClick r:id="rId4"/>
              </a:rPr>
              <a:t>-optimize</a:t>
            </a:r>
            <a:r>
              <a:rPr lang="en-US" dirty="0"/>
              <a:t> package</a:t>
            </a:r>
          </a:p>
          <a:p>
            <a:pPr marL="514350" indent="-514350">
              <a:buFont typeface="+mj-lt"/>
              <a:buAutoNum type="arabicPeriod"/>
            </a:pPr>
            <a:r>
              <a:rPr lang="en-US" b="1" dirty="0"/>
              <a:t>Coordinate Ascent/Descent</a:t>
            </a:r>
          </a:p>
          <a:p>
            <a:pPr lvl="1"/>
            <a:r>
              <a:rPr lang="en-US" dirty="0"/>
              <a:t>Very simple algorithm – use a line search to find the optimal value for each parameter while keeping all others fixed</a:t>
            </a:r>
          </a:p>
          <a:p>
            <a:pPr lvl="1"/>
            <a:r>
              <a:rPr lang="en-US" dirty="0"/>
              <a:t>Can get stuck in local maxima/minima</a:t>
            </a:r>
          </a:p>
          <a:p>
            <a:pPr lvl="1"/>
            <a:r>
              <a:rPr lang="en-US" dirty="0"/>
              <a:t>Searches more efficiently than more random approaches</a:t>
            </a:r>
          </a:p>
        </p:txBody>
      </p:sp>
    </p:spTree>
    <p:extLst>
      <p:ext uri="{BB962C8B-B14F-4D97-AF65-F5344CB8AC3E}">
        <p14:creationId xmlns:p14="http://schemas.microsoft.com/office/powerpoint/2010/main" val="101050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Test NDCG Improvements on MLT Task</a:t>
            </a:r>
          </a:p>
        </p:txBody>
      </p:sp>
      <p:pic>
        <p:nvPicPr>
          <p:cNvPr id="5" name="Content Placeholder 4">
            <a:extLst>
              <a:ext uri="{FF2B5EF4-FFF2-40B4-BE49-F238E27FC236}">
                <a16:creationId xmlns:a16="http://schemas.microsoft.com/office/drawing/2014/main" id="{8B6A68C8-CAF3-4349-A420-D582D8D81003}"/>
              </a:ext>
            </a:extLst>
          </p:cNvPr>
          <p:cNvPicPr>
            <a:picLocks noGrp="1" noChangeAspect="1"/>
          </p:cNvPicPr>
          <p:nvPr>
            <p:ph idx="1"/>
          </p:nvPr>
        </p:nvPicPr>
        <p:blipFill>
          <a:blip r:embed="rId3"/>
          <a:stretch>
            <a:fillRect/>
          </a:stretch>
        </p:blipFill>
        <p:spPr>
          <a:xfrm>
            <a:off x="0" y="1690688"/>
            <a:ext cx="8702676" cy="4351338"/>
          </a:xfrm>
        </p:spPr>
      </p:pic>
      <p:sp>
        <p:nvSpPr>
          <p:cNvPr id="6" name="TextBox 5">
            <a:extLst>
              <a:ext uri="{FF2B5EF4-FFF2-40B4-BE49-F238E27FC236}">
                <a16:creationId xmlns:a16="http://schemas.microsoft.com/office/drawing/2014/main" id="{6AAFEF11-41B4-964F-9A6A-765F3D8B7832}"/>
              </a:ext>
            </a:extLst>
          </p:cNvPr>
          <p:cNvSpPr txBox="1"/>
          <p:nvPr/>
        </p:nvSpPr>
        <p:spPr>
          <a:xfrm>
            <a:off x="8098972" y="2246812"/>
            <a:ext cx="395804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Tried different algorithms for optimizing Elastic Search </a:t>
            </a:r>
            <a:r>
              <a:rPr lang="en-US" dirty="0" err="1"/>
              <a:t>MoreLikeThis</a:t>
            </a:r>
            <a:r>
              <a:rPr lang="en-US" dirty="0"/>
              <a:t> queries</a:t>
            </a:r>
          </a:p>
          <a:p>
            <a:pPr marL="285750" indent="-285750">
              <a:buFont typeface="Arial" panose="020B0604020202020204" pitchFamily="34" charset="0"/>
              <a:buChar char="•"/>
            </a:pPr>
            <a:r>
              <a:rPr lang="en-US" dirty="0"/>
              <a:t>Parameters – relative boosts on title and skills, number of terms extracted, min doc </a:t>
            </a:r>
            <a:r>
              <a:rPr lang="en-US" dirty="0" err="1"/>
              <a:t>freq</a:t>
            </a:r>
            <a:r>
              <a:rPr lang="en-US" dirty="0"/>
              <a:t> per term</a:t>
            </a:r>
          </a:p>
          <a:p>
            <a:pPr marL="285750" indent="-285750">
              <a:buFont typeface="Arial" panose="020B0604020202020204" pitchFamily="34" charset="0"/>
              <a:buChar char="•"/>
            </a:pPr>
            <a:r>
              <a:rPr lang="en-US" dirty="0"/>
              <a:t>Coordinate ascent produced the largest improvement in the training and test data</a:t>
            </a:r>
          </a:p>
          <a:p>
            <a:pPr marL="285750" indent="-285750">
              <a:buFont typeface="Arial" panose="020B0604020202020204" pitchFamily="34" charset="0"/>
              <a:buChar char="•"/>
            </a:pPr>
            <a:r>
              <a:rPr lang="en-US" dirty="0"/>
              <a:t>8.2% Improvement on test data set</a:t>
            </a:r>
          </a:p>
        </p:txBody>
      </p:sp>
    </p:spTree>
    <p:extLst>
      <p:ext uri="{BB962C8B-B14F-4D97-AF65-F5344CB8AC3E}">
        <p14:creationId xmlns:p14="http://schemas.microsoft.com/office/powerpoint/2010/main" val="352927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a:xfrm>
            <a:off x="232718" y="365125"/>
            <a:ext cx="9949248" cy="1325563"/>
          </a:xfrm>
        </p:spPr>
        <p:txBody>
          <a:bodyPr/>
          <a:lstStyle/>
          <a:p>
            <a:r>
              <a:rPr lang="en-US" dirty="0"/>
              <a:t>Test NDCG Improvements on Talent Search</a:t>
            </a:r>
          </a:p>
        </p:txBody>
      </p:sp>
      <p:pic>
        <p:nvPicPr>
          <p:cNvPr id="8" name="Content Placeholder 7">
            <a:extLst>
              <a:ext uri="{FF2B5EF4-FFF2-40B4-BE49-F238E27FC236}">
                <a16:creationId xmlns:a16="http://schemas.microsoft.com/office/drawing/2014/main" id="{B7AAEC1A-743B-E34A-AA01-87B10546A655}"/>
              </a:ext>
            </a:extLst>
          </p:cNvPr>
          <p:cNvPicPr>
            <a:picLocks noGrp="1" noChangeAspect="1"/>
          </p:cNvPicPr>
          <p:nvPr>
            <p:ph idx="1"/>
          </p:nvPr>
        </p:nvPicPr>
        <p:blipFill>
          <a:blip r:embed="rId3"/>
          <a:stretch>
            <a:fillRect/>
          </a:stretch>
        </p:blipFill>
        <p:spPr>
          <a:xfrm>
            <a:off x="0" y="1690688"/>
            <a:ext cx="8702676" cy="4351338"/>
          </a:xfrm>
        </p:spPr>
      </p:pic>
      <p:sp>
        <p:nvSpPr>
          <p:cNvPr id="6" name="TextBox 5">
            <a:extLst>
              <a:ext uri="{FF2B5EF4-FFF2-40B4-BE49-F238E27FC236}">
                <a16:creationId xmlns:a16="http://schemas.microsoft.com/office/drawing/2014/main" id="{6AAFEF11-41B4-964F-9A6A-765F3D8B7832}"/>
              </a:ext>
            </a:extLst>
          </p:cNvPr>
          <p:cNvSpPr txBox="1"/>
          <p:nvPr/>
        </p:nvSpPr>
        <p:spPr>
          <a:xfrm>
            <a:off x="8098972" y="2246812"/>
            <a:ext cx="395804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Tried different algorithms for optimizing Talent search queries</a:t>
            </a:r>
          </a:p>
          <a:p>
            <a:pPr marL="285750" indent="-285750">
              <a:buFont typeface="Arial" panose="020B0604020202020204" pitchFamily="34" charset="0"/>
              <a:buChar char="•"/>
            </a:pPr>
            <a:r>
              <a:rPr lang="en-US" dirty="0"/>
              <a:t>Parameters – relative boosts on different fields, phrase vs term matching</a:t>
            </a:r>
          </a:p>
          <a:p>
            <a:pPr marL="285750" indent="-285750">
              <a:buFont typeface="Arial" panose="020B0604020202020204" pitchFamily="34" charset="0"/>
              <a:buChar char="•"/>
            </a:pPr>
            <a:r>
              <a:rPr lang="en-US" dirty="0"/>
              <a:t>GA produced the highest test score at the end, but GBT had highest test score overall – early stopping?</a:t>
            </a:r>
          </a:p>
          <a:p>
            <a:pPr marL="285750" indent="-285750">
              <a:buFont typeface="Arial" panose="020B0604020202020204" pitchFamily="34" charset="0"/>
              <a:buChar char="•"/>
            </a:pPr>
            <a:r>
              <a:rPr lang="en-US" dirty="0"/>
              <a:t>0.64% Improvement on test data set – much smaller but ratings quality much lower</a:t>
            </a:r>
          </a:p>
        </p:txBody>
      </p:sp>
    </p:spTree>
    <p:extLst>
      <p:ext uri="{BB962C8B-B14F-4D97-AF65-F5344CB8AC3E}">
        <p14:creationId xmlns:p14="http://schemas.microsoft.com/office/powerpoint/2010/main" val="1551708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a:xfrm>
            <a:off x="838200" y="1825625"/>
            <a:ext cx="10972800" cy="4351338"/>
          </a:xfrm>
        </p:spPr>
        <p:txBody>
          <a:bodyPr>
            <a:normAutofit fontScale="92500"/>
          </a:bodyPr>
          <a:lstStyle/>
          <a:p>
            <a:r>
              <a:rPr lang="en-US" dirty="0"/>
              <a:t>There are many ways you can apply machine learning to improve your user’s search experience</a:t>
            </a:r>
          </a:p>
          <a:p>
            <a:r>
              <a:rPr lang="en-US" dirty="0"/>
              <a:t>I have gone over two ways in which you can improve the recall and relevancy of your search engine</a:t>
            </a:r>
          </a:p>
          <a:p>
            <a:pPr lvl="1"/>
            <a:r>
              <a:rPr lang="en-US" dirty="0"/>
              <a:t>Using conceptual search to learn synonyms and improve recall</a:t>
            </a:r>
          </a:p>
          <a:p>
            <a:pPr lvl="1"/>
            <a:r>
              <a:rPr lang="en-US" dirty="0"/>
              <a:t>Using black box optimization algorithms to automate relevancy tuning</a:t>
            </a:r>
          </a:p>
          <a:p>
            <a:r>
              <a:rPr lang="en-US" dirty="0"/>
              <a:t>Many other approaches for applying machine learning to improve search:</a:t>
            </a:r>
          </a:p>
          <a:p>
            <a:pPr lvl="1"/>
            <a:r>
              <a:rPr lang="en-US" dirty="0"/>
              <a:t>Learning to Rank (LTR)</a:t>
            </a:r>
          </a:p>
          <a:p>
            <a:pPr lvl="1"/>
            <a:r>
              <a:rPr lang="en-US" dirty="0"/>
              <a:t>Query Classification</a:t>
            </a:r>
          </a:p>
          <a:p>
            <a:pPr lvl="1"/>
            <a:r>
              <a:rPr lang="en-US" dirty="0"/>
              <a:t>Query Parsing</a:t>
            </a:r>
          </a:p>
          <a:p>
            <a:pPr lvl="1"/>
            <a:r>
              <a:rPr lang="en-US" dirty="0"/>
              <a:t>Personalization</a:t>
            </a:r>
          </a:p>
          <a:p>
            <a:endParaRPr lang="en-US" dirty="0"/>
          </a:p>
        </p:txBody>
      </p:sp>
    </p:spTree>
    <p:extLst>
      <p:ext uri="{BB962C8B-B14F-4D97-AF65-F5344CB8AC3E}">
        <p14:creationId xmlns:p14="http://schemas.microsoft.com/office/powerpoint/2010/main" val="326618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7054-2446-5A48-8F68-286BAEF22CAF}"/>
              </a:ext>
            </a:extLst>
          </p:cNvPr>
          <p:cNvSpPr>
            <a:spLocks noGrp="1"/>
          </p:cNvSpPr>
          <p:nvPr>
            <p:ph type="title"/>
          </p:nvPr>
        </p:nvSpPr>
        <p:spPr/>
        <p:txBody>
          <a:bodyPr/>
          <a:lstStyle/>
          <a:p>
            <a:r>
              <a:rPr lang="en-US" dirty="0"/>
              <a:t>Salary Predictor</a:t>
            </a:r>
          </a:p>
        </p:txBody>
      </p:sp>
      <p:pic>
        <p:nvPicPr>
          <p:cNvPr id="6" name="Content Placeholder 5">
            <a:extLst>
              <a:ext uri="{FF2B5EF4-FFF2-40B4-BE49-F238E27FC236}">
                <a16:creationId xmlns:a16="http://schemas.microsoft.com/office/drawing/2014/main" id="{B8F627E1-1A63-5146-9F82-D751EAB1206E}"/>
              </a:ext>
            </a:extLst>
          </p:cNvPr>
          <p:cNvPicPr>
            <a:picLocks noGrp="1" noChangeAspect="1"/>
          </p:cNvPicPr>
          <p:nvPr>
            <p:ph idx="1"/>
          </p:nvPr>
        </p:nvPicPr>
        <p:blipFill>
          <a:blip r:embed="rId3"/>
          <a:stretch>
            <a:fillRect/>
          </a:stretch>
        </p:blipFill>
        <p:spPr>
          <a:xfrm>
            <a:off x="420506" y="365124"/>
            <a:ext cx="9242477" cy="5776549"/>
          </a:xfrm>
        </p:spPr>
      </p:pic>
    </p:spTree>
    <p:extLst>
      <p:ext uri="{BB962C8B-B14F-4D97-AF65-F5344CB8AC3E}">
        <p14:creationId xmlns:p14="http://schemas.microsoft.com/office/powerpoint/2010/main" val="181418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7054-2446-5A48-8F68-286BAEF22CAF}"/>
              </a:ext>
            </a:extLst>
          </p:cNvPr>
          <p:cNvSpPr>
            <a:spLocks noGrp="1"/>
          </p:cNvSpPr>
          <p:nvPr>
            <p:ph type="title"/>
          </p:nvPr>
        </p:nvSpPr>
        <p:spPr/>
        <p:txBody>
          <a:bodyPr/>
          <a:lstStyle/>
          <a:p>
            <a:r>
              <a:rPr lang="en-US" dirty="0"/>
              <a:t>Salary Predictor</a:t>
            </a:r>
          </a:p>
        </p:txBody>
      </p:sp>
      <p:pic>
        <p:nvPicPr>
          <p:cNvPr id="7" name="Content Placeholder 6">
            <a:extLst>
              <a:ext uri="{FF2B5EF4-FFF2-40B4-BE49-F238E27FC236}">
                <a16:creationId xmlns:a16="http://schemas.microsoft.com/office/drawing/2014/main" id="{88FD5151-5861-B24E-8F30-6E1D3EC50C40}"/>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85098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6EEA37-8FA9-4F42-A11D-176E5DE9703F}"/>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1178314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1B0D53E-E3A9-5141-95D5-874AAFD804D0}"/>
              </a:ext>
            </a:extLst>
          </p:cNvPr>
          <p:cNvPicPr>
            <a:picLocks noGrp="1" noChangeAspect="1"/>
          </p:cNvPicPr>
          <p:nvPr>
            <p:ph idx="1"/>
          </p:nvPr>
        </p:nvPicPr>
        <p:blipFill>
          <a:blip r:embed="rId3"/>
          <a:stretch>
            <a:fillRect/>
          </a:stretch>
        </p:blipFill>
        <p:spPr>
          <a:xfrm>
            <a:off x="16660" y="0"/>
            <a:ext cx="12175340" cy="6858000"/>
          </a:xfrm>
        </p:spPr>
      </p:pic>
    </p:spTree>
    <p:extLst>
      <p:ext uri="{BB962C8B-B14F-4D97-AF65-F5344CB8AC3E}">
        <p14:creationId xmlns:p14="http://schemas.microsoft.com/office/powerpoint/2010/main" val="415447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5C80-9268-9E49-9320-310537A75B5A}"/>
              </a:ext>
            </a:extLst>
          </p:cNvPr>
          <p:cNvSpPr>
            <a:spLocks noGrp="1"/>
          </p:cNvSpPr>
          <p:nvPr>
            <p:ph type="title"/>
          </p:nvPr>
        </p:nvSpPr>
        <p:spPr/>
        <p:txBody>
          <a:bodyPr/>
          <a:lstStyle/>
          <a:p>
            <a:r>
              <a:rPr lang="en-US" dirty="0"/>
              <a:t>Measuring Search Relevancy</a:t>
            </a:r>
          </a:p>
        </p:txBody>
      </p:sp>
      <p:sp>
        <p:nvSpPr>
          <p:cNvPr id="3" name="Content Placeholder 2">
            <a:extLst>
              <a:ext uri="{FF2B5EF4-FFF2-40B4-BE49-F238E27FC236}">
                <a16:creationId xmlns:a16="http://schemas.microsoft.com/office/drawing/2014/main" id="{1FC6C4C5-10C0-D241-91AF-02E48D879373}"/>
              </a:ext>
            </a:extLst>
          </p:cNvPr>
          <p:cNvSpPr>
            <a:spLocks noGrp="1"/>
          </p:cNvSpPr>
          <p:nvPr>
            <p:ph idx="1"/>
          </p:nvPr>
        </p:nvSpPr>
        <p:spPr/>
        <p:txBody>
          <a:bodyPr>
            <a:normAutofit/>
          </a:bodyPr>
          <a:lstStyle/>
          <a:p>
            <a:r>
              <a:rPr lang="en-US" sz="2400" b="1" dirty="0"/>
              <a:t>Recall </a:t>
            </a:r>
            <a:r>
              <a:rPr lang="en-US" sz="2400" dirty="0"/>
              <a:t>-</a:t>
            </a:r>
            <a:r>
              <a:rPr lang="en-US" sz="2400" b="1" dirty="0"/>
              <a:t> </a:t>
            </a:r>
            <a:r>
              <a:rPr lang="en-US" sz="2400" dirty="0"/>
              <a:t>How many of the relevant documents were returned?</a:t>
            </a:r>
            <a:endParaRPr lang="en-US" sz="2400" b="1" dirty="0"/>
          </a:p>
          <a:p>
            <a:r>
              <a:rPr lang="en-US" sz="2400" b="1" dirty="0"/>
              <a:t>Precision </a:t>
            </a:r>
            <a:r>
              <a:rPr lang="en-US" sz="2400" dirty="0"/>
              <a:t>-</a:t>
            </a:r>
            <a:r>
              <a:rPr lang="en-US" sz="2400" b="1" dirty="0"/>
              <a:t> </a:t>
            </a:r>
            <a:r>
              <a:rPr lang="en-US" sz="2400" dirty="0"/>
              <a:t>How relevant were the results returned?</a:t>
            </a:r>
          </a:p>
        </p:txBody>
      </p:sp>
      <p:sp>
        <p:nvSpPr>
          <p:cNvPr id="7" name="TextBox 6">
            <a:extLst>
              <a:ext uri="{FF2B5EF4-FFF2-40B4-BE49-F238E27FC236}">
                <a16:creationId xmlns:a16="http://schemas.microsoft.com/office/drawing/2014/main" id="{84C9B287-6D40-9A4D-95E6-105C7DE83AD5}"/>
              </a:ext>
            </a:extLst>
          </p:cNvPr>
          <p:cNvSpPr txBox="1"/>
          <p:nvPr/>
        </p:nvSpPr>
        <p:spPr>
          <a:xfrm>
            <a:off x="6096000" y="3213344"/>
            <a:ext cx="2190841" cy="369332"/>
          </a:xfrm>
          <a:prstGeom prst="rect">
            <a:avLst/>
          </a:prstGeom>
          <a:noFill/>
        </p:spPr>
        <p:txBody>
          <a:bodyPr wrap="square" rtlCol="0">
            <a:spAutoFit/>
          </a:bodyPr>
          <a:lstStyle/>
          <a:p>
            <a:r>
              <a:rPr lang="en-US" dirty="0"/>
              <a:t>Retrieved Documents</a:t>
            </a:r>
          </a:p>
        </p:txBody>
      </p:sp>
      <p:sp>
        <p:nvSpPr>
          <p:cNvPr id="8" name="TextBox 7">
            <a:extLst>
              <a:ext uri="{FF2B5EF4-FFF2-40B4-BE49-F238E27FC236}">
                <a16:creationId xmlns:a16="http://schemas.microsoft.com/office/drawing/2014/main" id="{B5D05CCC-B116-D544-983E-F222DCD829A1}"/>
              </a:ext>
            </a:extLst>
          </p:cNvPr>
          <p:cNvSpPr txBox="1"/>
          <p:nvPr/>
        </p:nvSpPr>
        <p:spPr>
          <a:xfrm>
            <a:off x="4007792" y="3213344"/>
            <a:ext cx="2190841" cy="369332"/>
          </a:xfrm>
          <a:prstGeom prst="rect">
            <a:avLst/>
          </a:prstGeom>
          <a:noFill/>
        </p:spPr>
        <p:txBody>
          <a:bodyPr wrap="square" rtlCol="0">
            <a:spAutoFit/>
          </a:bodyPr>
          <a:lstStyle/>
          <a:p>
            <a:r>
              <a:rPr lang="en-US" dirty="0"/>
              <a:t>Relevant Documents</a:t>
            </a:r>
          </a:p>
        </p:txBody>
      </p:sp>
      <p:sp>
        <p:nvSpPr>
          <p:cNvPr id="10" name="Oval 9">
            <a:extLst>
              <a:ext uri="{FF2B5EF4-FFF2-40B4-BE49-F238E27FC236}">
                <a16:creationId xmlns:a16="http://schemas.microsoft.com/office/drawing/2014/main" id="{A453F910-6305-D04B-B4B0-CF14F4EDA515}"/>
              </a:ext>
            </a:extLst>
          </p:cNvPr>
          <p:cNvSpPr/>
          <p:nvPr/>
        </p:nvSpPr>
        <p:spPr>
          <a:xfrm>
            <a:off x="9368225" y="3582676"/>
            <a:ext cx="2610853" cy="2514600"/>
          </a:xfrm>
          <a:prstGeom prst="ellipse">
            <a:avLst/>
          </a:prstGeom>
          <a:solidFill>
            <a:srgbClr val="FF0000">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B72075-EBFC-144D-AFAC-2ECD45FF577E}"/>
              </a:ext>
            </a:extLst>
          </p:cNvPr>
          <p:cNvSpPr/>
          <p:nvPr/>
        </p:nvSpPr>
        <p:spPr>
          <a:xfrm>
            <a:off x="7506611" y="3582676"/>
            <a:ext cx="2610853" cy="2514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3DEBC0-B8A9-6146-8DC5-233CEAB51E85}"/>
              </a:ext>
            </a:extLst>
          </p:cNvPr>
          <p:cNvSpPr txBox="1"/>
          <p:nvPr/>
        </p:nvSpPr>
        <p:spPr>
          <a:xfrm>
            <a:off x="10103615" y="3213344"/>
            <a:ext cx="1045287" cy="369332"/>
          </a:xfrm>
          <a:prstGeom prst="rect">
            <a:avLst/>
          </a:prstGeom>
          <a:noFill/>
        </p:spPr>
        <p:txBody>
          <a:bodyPr wrap="square" rtlCol="0">
            <a:spAutoFit/>
          </a:bodyPr>
          <a:lstStyle/>
          <a:p>
            <a:r>
              <a:rPr lang="en-US" dirty="0"/>
              <a:t>Precision</a:t>
            </a:r>
          </a:p>
        </p:txBody>
      </p:sp>
      <p:sp>
        <p:nvSpPr>
          <p:cNvPr id="12" name="Oval 11">
            <a:extLst>
              <a:ext uri="{FF2B5EF4-FFF2-40B4-BE49-F238E27FC236}">
                <a16:creationId xmlns:a16="http://schemas.microsoft.com/office/drawing/2014/main" id="{D6AB916D-D3B6-594D-B953-B1E3F52B4897}"/>
              </a:ext>
            </a:extLst>
          </p:cNvPr>
          <p:cNvSpPr/>
          <p:nvPr/>
        </p:nvSpPr>
        <p:spPr>
          <a:xfrm>
            <a:off x="212378" y="3582676"/>
            <a:ext cx="2610853" cy="2514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80836FC-9C87-E746-9F6C-89E7C154005F}"/>
              </a:ext>
            </a:extLst>
          </p:cNvPr>
          <p:cNvSpPr/>
          <p:nvPr/>
        </p:nvSpPr>
        <p:spPr>
          <a:xfrm>
            <a:off x="2073992" y="3582676"/>
            <a:ext cx="2610853" cy="2514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5AC6D21-FF75-8744-8C9B-AA316004118F}"/>
              </a:ext>
            </a:extLst>
          </p:cNvPr>
          <p:cNvSpPr/>
          <p:nvPr/>
        </p:nvSpPr>
        <p:spPr>
          <a:xfrm>
            <a:off x="3857397" y="3582676"/>
            <a:ext cx="2610853" cy="2514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BDBC25-CEF5-0A45-980A-CC5C58DC3397}"/>
              </a:ext>
            </a:extLst>
          </p:cNvPr>
          <p:cNvSpPr/>
          <p:nvPr/>
        </p:nvSpPr>
        <p:spPr>
          <a:xfrm>
            <a:off x="5719011" y="3582676"/>
            <a:ext cx="2610853" cy="2514600"/>
          </a:xfrm>
          <a:prstGeom prst="ellipse">
            <a:avLst/>
          </a:prstGeom>
          <a:solidFill>
            <a:srgbClr val="FF0000">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41689C2-47A7-C143-AD26-4FEA08F7D1E4}"/>
              </a:ext>
            </a:extLst>
          </p:cNvPr>
          <p:cNvSpPr txBox="1"/>
          <p:nvPr/>
        </p:nvSpPr>
        <p:spPr>
          <a:xfrm>
            <a:off x="1023964" y="3213344"/>
            <a:ext cx="1045287" cy="369332"/>
          </a:xfrm>
          <a:prstGeom prst="rect">
            <a:avLst/>
          </a:prstGeom>
          <a:noFill/>
        </p:spPr>
        <p:txBody>
          <a:bodyPr wrap="square" rtlCol="0">
            <a:spAutoFit/>
          </a:bodyPr>
          <a:lstStyle/>
          <a:p>
            <a:r>
              <a:rPr lang="en-US" dirty="0"/>
              <a:t>Recall</a:t>
            </a:r>
          </a:p>
        </p:txBody>
      </p:sp>
      <p:cxnSp>
        <p:nvCxnSpPr>
          <p:cNvPr id="16" name="Straight Arrow Connector 15">
            <a:extLst>
              <a:ext uri="{FF2B5EF4-FFF2-40B4-BE49-F238E27FC236}">
                <a16:creationId xmlns:a16="http://schemas.microsoft.com/office/drawing/2014/main" id="{F1687B14-9CFB-E74F-BC52-F22C148D01ED}"/>
              </a:ext>
            </a:extLst>
          </p:cNvPr>
          <p:cNvCxnSpPr/>
          <p:nvPr/>
        </p:nvCxnSpPr>
        <p:spPr>
          <a:xfrm>
            <a:off x="6096000" y="4696691"/>
            <a:ext cx="0" cy="140058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CF78FA-3D55-2140-94A8-ACE9A1637260}"/>
              </a:ext>
            </a:extLst>
          </p:cNvPr>
          <p:cNvSpPr txBox="1"/>
          <p:nvPr/>
        </p:nvSpPr>
        <p:spPr>
          <a:xfrm>
            <a:off x="4684845" y="6176963"/>
            <a:ext cx="3383475" cy="369332"/>
          </a:xfrm>
          <a:prstGeom prst="rect">
            <a:avLst/>
          </a:prstGeom>
          <a:noFill/>
        </p:spPr>
        <p:txBody>
          <a:bodyPr wrap="square" rtlCol="0">
            <a:spAutoFit/>
          </a:bodyPr>
          <a:lstStyle/>
          <a:p>
            <a:r>
              <a:rPr lang="en-US" dirty="0">
                <a:solidFill>
                  <a:srgbClr val="00B050"/>
                </a:solidFill>
              </a:rPr>
              <a:t>Retrieved Relevant Documents</a:t>
            </a:r>
          </a:p>
        </p:txBody>
      </p:sp>
    </p:spTree>
    <p:extLst>
      <p:ext uri="{BB962C8B-B14F-4D97-AF65-F5344CB8AC3E}">
        <p14:creationId xmlns:p14="http://schemas.microsoft.com/office/powerpoint/2010/main" val="2003298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5C80-9268-9E49-9320-310537A75B5A}"/>
              </a:ext>
            </a:extLst>
          </p:cNvPr>
          <p:cNvSpPr>
            <a:spLocks noGrp="1"/>
          </p:cNvSpPr>
          <p:nvPr>
            <p:ph type="title"/>
          </p:nvPr>
        </p:nvSpPr>
        <p:spPr/>
        <p:txBody>
          <a:bodyPr/>
          <a:lstStyle/>
          <a:p>
            <a:r>
              <a:rPr lang="en-US" dirty="0"/>
              <a:t>Relevancy Optimization</a:t>
            </a:r>
          </a:p>
        </p:txBody>
      </p:sp>
      <p:sp>
        <p:nvSpPr>
          <p:cNvPr id="3" name="Content Placeholder 2">
            <a:extLst>
              <a:ext uri="{FF2B5EF4-FFF2-40B4-BE49-F238E27FC236}">
                <a16:creationId xmlns:a16="http://schemas.microsoft.com/office/drawing/2014/main" id="{1FC6C4C5-10C0-D241-91AF-02E48D879373}"/>
              </a:ext>
            </a:extLst>
          </p:cNvPr>
          <p:cNvSpPr>
            <a:spLocks noGrp="1"/>
          </p:cNvSpPr>
          <p:nvPr>
            <p:ph idx="1"/>
          </p:nvPr>
        </p:nvSpPr>
        <p:spPr/>
        <p:txBody>
          <a:bodyPr/>
          <a:lstStyle/>
          <a:p>
            <a:r>
              <a:rPr lang="en-US" b="1" dirty="0"/>
              <a:t>Improving Recall </a:t>
            </a:r>
            <a:r>
              <a:rPr lang="en-US" dirty="0"/>
              <a:t>– Conceptual Search*, Blind Feedback</a:t>
            </a:r>
            <a:endParaRPr lang="en-US" b="1" dirty="0"/>
          </a:p>
          <a:p>
            <a:r>
              <a:rPr lang="en-US" b="1" dirty="0"/>
              <a:t>Improving Precision </a:t>
            </a:r>
            <a:r>
              <a:rPr lang="en-US" dirty="0"/>
              <a:t>– Query Optimization*, Query Classification, LTR</a:t>
            </a:r>
          </a:p>
          <a:p>
            <a:endParaRPr lang="en-US" dirty="0"/>
          </a:p>
          <a:p>
            <a:r>
              <a:rPr lang="en-US" dirty="0"/>
              <a:t>Optimizing for precision is easier – correct mistakes in the current search results</a:t>
            </a:r>
          </a:p>
          <a:p>
            <a:r>
              <a:rPr lang="en-US" dirty="0"/>
              <a:t>Optimizing for recall is harder – need to know which relevant documents in the index don’t get retrieved</a:t>
            </a:r>
          </a:p>
          <a:p>
            <a:pPr marL="0" indent="0">
              <a:buNone/>
            </a:pPr>
            <a:endParaRPr lang="en-US" dirty="0"/>
          </a:p>
        </p:txBody>
      </p:sp>
    </p:spTree>
    <p:extLst>
      <p:ext uri="{BB962C8B-B14F-4D97-AF65-F5344CB8AC3E}">
        <p14:creationId xmlns:p14="http://schemas.microsoft.com/office/powerpoint/2010/main" val="401180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7E3-0511-6842-80C0-A239767BD4EF}"/>
              </a:ext>
            </a:extLst>
          </p:cNvPr>
          <p:cNvSpPr>
            <a:spLocks noGrp="1"/>
          </p:cNvSpPr>
          <p:nvPr>
            <p:ph type="title"/>
          </p:nvPr>
        </p:nvSpPr>
        <p:spPr/>
        <p:txBody>
          <a:bodyPr/>
          <a:lstStyle/>
          <a:p>
            <a:r>
              <a:rPr lang="en-US" dirty="0"/>
              <a:t>Conceptual Search</a:t>
            </a:r>
          </a:p>
        </p:txBody>
      </p:sp>
      <p:sp>
        <p:nvSpPr>
          <p:cNvPr id="3" name="Content Placeholder 2">
            <a:extLst>
              <a:ext uri="{FF2B5EF4-FFF2-40B4-BE49-F238E27FC236}">
                <a16:creationId xmlns:a16="http://schemas.microsoft.com/office/drawing/2014/main" id="{2E248563-2A37-C142-A598-B183B740F1B6}"/>
              </a:ext>
            </a:extLst>
          </p:cNvPr>
          <p:cNvSpPr>
            <a:spLocks noGrp="1"/>
          </p:cNvSpPr>
          <p:nvPr>
            <p:ph idx="1"/>
          </p:nvPr>
        </p:nvSpPr>
        <p:spPr/>
        <p:txBody>
          <a:bodyPr>
            <a:normAutofit lnSpcReduction="10000"/>
          </a:bodyPr>
          <a:lstStyle/>
          <a:p>
            <a:r>
              <a:rPr lang="en-US" dirty="0"/>
              <a:t>A.K.A. Semantic Search</a:t>
            </a:r>
          </a:p>
          <a:p>
            <a:r>
              <a:rPr lang="en-US" dirty="0"/>
              <a:t>Two key challenges with keyword matching:</a:t>
            </a:r>
          </a:p>
          <a:p>
            <a:pPr lvl="1"/>
            <a:r>
              <a:rPr lang="en-US" b="1" dirty="0"/>
              <a:t>Polysemy: </a:t>
            </a:r>
            <a:r>
              <a:rPr lang="en-US" dirty="0"/>
              <a:t>Words have multiple meanings</a:t>
            </a:r>
          </a:p>
          <a:p>
            <a:pPr lvl="2"/>
            <a:r>
              <a:rPr lang="en-US" dirty="0"/>
              <a:t>E.g. engineer – mechanical engineer? Programmer? automation engineer?</a:t>
            </a:r>
          </a:p>
          <a:p>
            <a:pPr lvl="1"/>
            <a:r>
              <a:rPr lang="en-US" b="1" dirty="0"/>
              <a:t>Synonymy: </a:t>
            </a:r>
            <a:r>
              <a:rPr lang="en-US" dirty="0"/>
              <a:t>Many different words have the same or similar meaning</a:t>
            </a:r>
          </a:p>
          <a:p>
            <a:pPr lvl="2"/>
            <a:r>
              <a:rPr lang="en-US" dirty="0"/>
              <a:t>E.g. QA, quality assurance, tester; VB, Visual Basic, </a:t>
            </a:r>
            <a:r>
              <a:rPr lang="en-US" dirty="0" err="1"/>
              <a:t>VB.Net</a:t>
            </a:r>
            <a:endParaRPr lang="en-US" dirty="0"/>
          </a:p>
          <a:p>
            <a:r>
              <a:rPr lang="en-US" dirty="0"/>
              <a:t>Other related challenges –</a:t>
            </a:r>
          </a:p>
          <a:p>
            <a:pPr lvl="1"/>
            <a:r>
              <a:rPr lang="en-US" dirty="0"/>
              <a:t>Typos, Spelling Errors, Idioms</a:t>
            </a:r>
          </a:p>
          <a:p>
            <a:r>
              <a:rPr lang="en-US" dirty="0"/>
              <a:t>Conceptual search attempts to solve these problems by learning concepts from words</a:t>
            </a:r>
          </a:p>
          <a:p>
            <a:r>
              <a:rPr lang="en-US" dirty="0"/>
              <a:t>Attempts to improve </a:t>
            </a:r>
            <a:r>
              <a:rPr lang="en-US" b="1" dirty="0"/>
              <a:t>recall</a:t>
            </a:r>
          </a:p>
        </p:txBody>
      </p:sp>
    </p:spTree>
    <p:extLst>
      <p:ext uri="{BB962C8B-B14F-4D97-AF65-F5344CB8AC3E}">
        <p14:creationId xmlns:p14="http://schemas.microsoft.com/office/powerpoint/2010/main" val="3298062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9868</TotalTime>
  <Words>1914</Words>
  <Application>Microsoft Macintosh PowerPoint</Application>
  <PresentationFormat>Widescreen</PresentationFormat>
  <Paragraphs>199</Paragraphs>
  <Slides>27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Enhancing Enterprise Search with Machine Learning</vt:lpstr>
      <vt:lpstr>Who Am I?</vt:lpstr>
      <vt:lpstr>Salary Predictor</vt:lpstr>
      <vt:lpstr>Salary Predictor</vt:lpstr>
      <vt:lpstr>PowerPoint Presentation</vt:lpstr>
      <vt:lpstr>PowerPoint Presentation</vt:lpstr>
      <vt:lpstr>Measuring Search Relevancy</vt:lpstr>
      <vt:lpstr>Relevancy Optimization</vt:lpstr>
      <vt:lpstr>Conceptual Search</vt:lpstr>
      <vt:lpstr>Conceptual Search</vt:lpstr>
      <vt:lpstr>Conceptual Search</vt:lpstr>
      <vt:lpstr>Word2vec</vt:lpstr>
      <vt:lpstr>Word2vec Pros and Cons</vt:lpstr>
      <vt:lpstr>Using Word2vec In Search</vt:lpstr>
      <vt:lpstr>Learned Clusters</vt:lpstr>
      <vt:lpstr>Learned Clusters – Soft Skills</vt:lpstr>
      <vt:lpstr>Conceptual Search In Action</vt:lpstr>
      <vt:lpstr>Conceptual Search In Action</vt:lpstr>
      <vt:lpstr>Relevancy Tuning</vt:lpstr>
      <vt:lpstr>Golden Test Collection</vt:lpstr>
      <vt:lpstr>Manual Annotations</vt:lpstr>
      <vt:lpstr>Machine Learning Approaches</vt:lpstr>
      <vt:lpstr>Information Retrieval Metrics</vt:lpstr>
      <vt:lpstr>Black Box Optimization Algorithms</vt:lpstr>
      <vt:lpstr>Test NDCG Improvements on MLT Task</vt:lpstr>
      <vt:lpstr>Test NDCG Improvements on Talent Search</vt:lpstr>
      <vt:lpstr>Summary</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Simon Hughes</dc:creator>
  <cp:keywords/>
  <dc:description/>
  <cp:lastModifiedBy>Simon Hughes</cp:lastModifiedBy>
  <cp:revision>155</cp:revision>
  <dcterms:created xsi:type="dcterms:W3CDTF">2018-04-02T18:11:38Z</dcterms:created>
  <dcterms:modified xsi:type="dcterms:W3CDTF">2018-04-13T15:41:00Z</dcterms:modified>
  <cp:category/>
</cp:coreProperties>
</file>